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0" r:id="rId2"/>
    <p:sldId id="271" r:id="rId3"/>
    <p:sldId id="272" r:id="rId4"/>
    <p:sldId id="273" r:id="rId5"/>
    <p:sldId id="274" r:id="rId6"/>
    <p:sldId id="279" r:id="rId7"/>
    <p:sldId id="275" r:id="rId8"/>
    <p:sldId id="276" r:id="rId9"/>
    <p:sldId id="277" r:id="rId10"/>
    <p:sldId id="280" r:id="rId11"/>
    <p:sldId id="278" r:id="rId12"/>
  </p:sldIdLst>
  <p:sldSz cx="9144000" cy="6858000" type="screen4x3"/>
  <p:notesSz cx="9296400" cy="68818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90" autoAdjust="0"/>
  </p:normalViewPr>
  <p:slideViewPr>
    <p:cSldViewPr>
      <p:cViewPr varScale="1">
        <p:scale>
          <a:sx n="81" d="100"/>
          <a:sy n="81" d="100"/>
        </p:scale>
        <p:origin x="1426"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7" d="100"/>
          <a:sy n="57" d="100"/>
        </p:scale>
        <p:origin x="2808" y="72"/>
      </p:cViewPr>
      <p:guideLst>
        <p:guide orient="horz" pos="216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sz="quarter" idx="1"/>
          </p:nvPr>
        </p:nvSpPr>
        <p:spPr>
          <a:xfrm>
            <a:off x="5265809" y="0"/>
            <a:ext cx="4028440" cy="344091"/>
          </a:xfrm>
          <a:prstGeom prst="rect">
            <a:avLst/>
          </a:prstGeom>
        </p:spPr>
        <p:txBody>
          <a:bodyPr vert="horz" lIns="93177" tIns="46589" rIns="93177" bIns="46589" rtlCol="0"/>
          <a:lstStyle>
            <a:lvl1pPr algn="r">
              <a:defRPr sz="1200"/>
            </a:lvl1pPr>
          </a:lstStyle>
          <a:p>
            <a:pPr>
              <a:defRPr/>
            </a:pPr>
            <a:fld id="{517BCE2F-D61D-4E62-9703-CE4355CD4BE1}" type="datetimeFigureOut">
              <a:rPr lang="en-US"/>
              <a:pPr>
                <a:defRPr/>
              </a:pPr>
              <a:t>10/22/2016</a:t>
            </a:fld>
            <a:endParaRPr lang="en-US" dirty="0"/>
          </a:p>
        </p:txBody>
      </p:sp>
      <p:sp>
        <p:nvSpPr>
          <p:cNvPr id="4" name="Footer Placeholder 3"/>
          <p:cNvSpPr>
            <a:spLocks noGrp="1"/>
          </p:cNvSpPr>
          <p:nvPr>
            <p:ph type="ftr" sz="quarter" idx="2"/>
          </p:nvPr>
        </p:nvSpPr>
        <p:spPr>
          <a:xfrm>
            <a:off x="0" y="6536528"/>
            <a:ext cx="4028440" cy="344091"/>
          </a:xfrm>
          <a:prstGeom prst="rect">
            <a:avLst/>
          </a:prstGeom>
        </p:spPr>
        <p:txBody>
          <a:bodyPr vert="horz" lIns="93177" tIns="46589" rIns="93177" bIns="4658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5265809" y="6536528"/>
            <a:ext cx="4028440" cy="344091"/>
          </a:xfrm>
          <a:prstGeom prst="rect">
            <a:avLst/>
          </a:prstGeom>
        </p:spPr>
        <p:txBody>
          <a:bodyPr vert="horz" lIns="93177" tIns="46589" rIns="93177" bIns="46589" rtlCol="0" anchor="b"/>
          <a:lstStyle>
            <a:lvl1pPr algn="r">
              <a:defRPr sz="1200"/>
            </a:lvl1pPr>
          </a:lstStyle>
          <a:p>
            <a:pPr>
              <a:defRPr/>
            </a:pPr>
            <a:fld id="{DF89C0AE-FA5D-4CAC-A347-B98AF004D18F}" type="slidenum">
              <a:rPr lang="en-US"/>
              <a:pPr>
                <a:defRPr/>
              </a:pPr>
              <a:t>‹#›</a:t>
            </a:fld>
            <a:endParaRPr lang="en-US" dirty="0"/>
          </a:p>
        </p:txBody>
      </p:sp>
    </p:spTree>
    <p:extLst>
      <p:ext uri="{BB962C8B-B14F-4D97-AF65-F5344CB8AC3E}">
        <p14:creationId xmlns:p14="http://schemas.microsoft.com/office/powerpoint/2010/main" val="35467806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44091"/>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idx="1"/>
          </p:nvPr>
        </p:nvSpPr>
        <p:spPr>
          <a:xfrm>
            <a:off x="5265809" y="0"/>
            <a:ext cx="4028440" cy="344091"/>
          </a:xfrm>
          <a:prstGeom prst="rect">
            <a:avLst/>
          </a:prstGeom>
        </p:spPr>
        <p:txBody>
          <a:bodyPr vert="horz" lIns="93177" tIns="46589" rIns="93177" bIns="46589" rtlCol="0"/>
          <a:lstStyle>
            <a:lvl1pPr algn="r">
              <a:defRPr sz="1200"/>
            </a:lvl1pPr>
          </a:lstStyle>
          <a:p>
            <a:pPr>
              <a:defRPr/>
            </a:pPr>
            <a:fld id="{D1A9F68A-0DBD-43D5-954F-5B0E34CD104D}" type="datetimeFigureOut">
              <a:rPr lang="en-US"/>
              <a:pPr>
                <a:defRPr/>
              </a:pPr>
              <a:t>10/22/2016</a:t>
            </a:fld>
            <a:endParaRPr lang="en-US" dirty="0"/>
          </a:p>
        </p:txBody>
      </p:sp>
      <p:sp>
        <p:nvSpPr>
          <p:cNvPr id="4" name="Slide Image Placeholder 3"/>
          <p:cNvSpPr>
            <a:spLocks noGrp="1" noRot="1" noChangeAspect="1"/>
          </p:cNvSpPr>
          <p:nvPr>
            <p:ph type="sldImg" idx="2"/>
          </p:nvPr>
        </p:nvSpPr>
        <p:spPr>
          <a:xfrm>
            <a:off x="2927350" y="515938"/>
            <a:ext cx="3441700" cy="2581275"/>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929640" y="3268861"/>
            <a:ext cx="7437120" cy="3096816"/>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536528"/>
            <a:ext cx="4028440" cy="344091"/>
          </a:xfrm>
          <a:prstGeom prst="rect">
            <a:avLst/>
          </a:prstGeom>
        </p:spPr>
        <p:txBody>
          <a:bodyPr vert="horz" lIns="93177" tIns="46589" rIns="93177" bIns="46589"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5265809" y="6536528"/>
            <a:ext cx="4028440" cy="344091"/>
          </a:xfrm>
          <a:prstGeom prst="rect">
            <a:avLst/>
          </a:prstGeom>
        </p:spPr>
        <p:txBody>
          <a:bodyPr vert="horz" lIns="93177" tIns="46589" rIns="93177" bIns="46589" rtlCol="0" anchor="b"/>
          <a:lstStyle>
            <a:lvl1pPr algn="r">
              <a:defRPr sz="1200"/>
            </a:lvl1pPr>
          </a:lstStyle>
          <a:p>
            <a:pPr>
              <a:defRPr/>
            </a:pPr>
            <a:fld id="{1B3FFB0F-448F-4553-814C-95956908CAC5}" type="slidenum">
              <a:rPr lang="en-US"/>
              <a:pPr>
                <a:defRPr/>
              </a:pPr>
              <a:t>‹#›</a:t>
            </a:fld>
            <a:endParaRPr lang="en-US" dirty="0"/>
          </a:p>
        </p:txBody>
      </p:sp>
    </p:spTree>
    <p:extLst>
      <p:ext uri="{BB962C8B-B14F-4D97-AF65-F5344CB8AC3E}">
        <p14:creationId xmlns:p14="http://schemas.microsoft.com/office/powerpoint/2010/main" val="18899666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Provide a quick overview of the three governance documents for the Transformers Committee.  Two of the documents explain in detail the policies and procedures that shall be followed in the development and revision of standards.  The third document, the O&amp;P manual describes operation of the committee beyond standards development, general organization, structure, etc.</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88EBE9FF-1FE9-40C9-90FC-006D1A675CB4}" type="slidenum">
              <a:rPr lang="en-US" altLang="en-US" sz="1200" smtClean="0"/>
              <a:pPr/>
              <a:t>2</a:t>
            </a:fld>
            <a:endParaRPr lang="en-US" altLang="en-US" sz="1200" dirty="0" smtClean="0"/>
          </a:p>
        </p:txBody>
      </p:sp>
    </p:spTree>
    <p:extLst>
      <p:ext uri="{BB962C8B-B14F-4D97-AF65-F5344CB8AC3E}">
        <p14:creationId xmlns:p14="http://schemas.microsoft.com/office/powerpoint/2010/main" val="3400206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Revisions of any of our governing documents requires the approval by members of the Transformers Committee, as well as approval/review of the PES Technical Council or the IEEE Standards Association as required.  Voting on two documents today as listed above.</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968F6CBC-B57D-4A83-9C4E-FB01B290BE0E}" type="slidenum">
              <a:rPr lang="en-US" altLang="en-US" sz="1200" smtClean="0"/>
              <a:pPr/>
              <a:t>3</a:t>
            </a:fld>
            <a:endParaRPr lang="en-US" altLang="en-US" sz="1200" dirty="0" smtClean="0"/>
          </a:p>
        </p:txBody>
      </p:sp>
    </p:spTree>
    <p:extLst>
      <p:ext uri="{BB962C8B-B14F-4D97-AF65-F5344CB8AC3E}">
        <p14:creationId xmlns:p14="http://schemas.microsoft.com/office/powerpoint/2010/main" val="2495902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Freeform 59"/>
          <p:cNvSpPr>
            <a:spLocks/>
          </p:cNvSpPr>
          <p:nvPr/>
        </p:nvSpPr>
        <p:spPr bwMode="auto">
          <a:xfrm>
            <a:off x="0" y="0"/>
            <a:ext cx="8596285" cy="6858000"/>
          </a:xfrm>
          <a:custGeom>
            <a:avLst/>
            <a:gdLst/>
            <a:ahLst/>
            <a:cxnLst>
              <a:cxn ang="0">
                <a:pos x="0" y="4176"/>
              </a:cxn>
              <a:cxn ang="0">
                <a:pos x="0" y="0"/>
              </a:cxn>
              <a:cxn ang="0">
                <a:pos x="5760" y="0"/>
              </a:cxn>
              <a:cxn ang="0">
                <a:pos x="5760" y="192"/>
              </a:cxn>
              <a:cxn ang="0">
                <a:pos x="192" y="192"/>
              </a:cxn>
              <a:cxn ang="0">
                <a:pos x="192" y="4176"/>
              </a:cxn>
              <a:cxn ang="0">
                <a:pos x="0" y="4176"/>
              </a:cxn>
            </a:cxnLst>
            <a:rect l="0" t="0" r="r" b="b"/>
            <a:pathLst>
              <a:path w="5760" h="4176">
                <a:moveTo>
                  <a:pt x="0" y="4176"/>
                </a:moveTo>
                <a:lnTo>
                  <a:pt x="0" y="0"/>
                </a:lnTo>
                <a:lnTo>
                  <a:pt x="5760" y="0"/>
                </a:lnTo>
                <a:lnTo>
                  <a:pt x="5760" y="192"/>
                </a:lnTo>
                <a:lnTo>
                  <a:pt x="192" y="192"/>
                </a:lnTo>
                <a:lnTo>
                  <a:pt x="192" y="4176"/>
                </a:lnTo>
                <a:lnTo>
                  <a:pt x="0" y="4176"/>
                </a:lnTo>
                <a:close/>
              </a:path>
            </a:pathLst>
          </a:custGeom>
          <a:gradFill rotWithShape="1">
            <a:gsLst>
              <a:gs pos="0">
                <a:srgbClr val="FFCC00"/>
              </a:gs>
              <a:gs pos="100000">
                <a:srgbClr val="FFFFFF">
                  <a:alpha val="39999"/>
                </a:srgbClr>
              </a:gs>
            </a:gsLst>
            <a:lin ang="5400000" scaled="1"/>
          </a:gradFill>
          <a:ln w="9525">
            <a:noFill/>
            <a:round/>
            <a:headEnd/>
            <a:tailEnd/>
          </a:ln>
          <a:effectLst/>
        </p:spPr>
        <p:txBody>
          <a:bodyPr lIns="85231" tIns="42616" rIns="85231" bIns="42616"/>
          <a:lstStyle/>
          <a:p>
            <a:pPr algn="ctr">
              <a:lnSpc>
                <a:spcPct val="85000"/>
              </a:lnSpc>
              <a:defRPr/>
            </a:pPr>
            <a:endParaRPr lang="en-US" sz="800" b="1" dirty="0">
              <a:solidFill>
                <a:srgbClr val="FFFFFF"/>
              </a:solidFill>
            </a:endParaRPr>
          </a:p>
        </p:txBody>
      </p:sp>
      <p:sp>
        <p:nvSpPr>
          <p:cNvPr id="5" name="Rectangle 65"/>
          <p:cNvSpPr>
            <a:spLocks noChangeArrowheads="1"/>
          </p:cNvSpPr>
          <p:nvPr/>
        </p:nvSpPr>
        <p:spPr bwMode="auto">
          <a:xfrm>
            <a:off x="6736741" y="0"/>
            <a:ext cx="2407259" cy="318977"/>
          </a:xfrm>
          <a:prstGeom prst="rect">
            <a:avLst/>
          </a:prstGeom>
          <a:solidFill>
            <a:srgbClr val="006A53"/>
          </a:solidFill>
          <a:ln w="9525" algn="ctr">
            <a:noFill/>
            <a:miter lim="800000"/>
            <a:headEnd/>
            <a:tailEnd/>
          </a:ln>
        </p:spPr>
        <p:txBody>
          <a:bodyPr lIns="84873" tIns="42438" rIns="84873" bIns="42438" anchor="ctr"/>
          <a:lstStyle/>
          <a:p>
            <a:pPr algn="ctr">
              <a:defRPr/>
            </a:pPr>
            <a:endParaRPr lang="en-US" sz="2200" dirty="0">
              <a:solidFill>
                <a:srgbClr val="000000"/>
              </a:solidFill>
            </a:endParaRPr>
          </a:p>
        </p:txBody>
      </p:sp>
      <p:pic>
        <p:nvPicPr>
          <p:cNvPr id="6" name="Picture 66" descr="LtW_1line_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8673" y="73160"/>
            <a:ext cx="2166980" cy="171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Notes" hidden="1"/>
          <p:cNvSpPr txBox="1">
            <a:spLocks noChangeArrowheads="1"/>
          </p:cNvSpPr>
          <p:nvPr>
            <p:custDataLst>
              <p:tags r:id="rId1"/>
            </p:custDataLst>
          </p:nvPr>
        </p:nvSpPr>
        <p:spPr bwMode="auto">
          <a:xfrm>
            <a:off x="208938" y="6412230"/>
            <a:ext cx="5772644" cy="138499"/>
          </a:xfrm>
          <a:prstGeom prst="rect">
            <a:avLst/>
          </a:prstGeom>
          <a:noFill/>
          <a:ln w="12700">
            <a:noFill/>
            <a:miter lim="800000"/>
            <a:headEnd type="none" w="sm" len="sm"/>
            <a:tailEnd type="none" w="sm" len="sm"/>
          </a:ln>
          <a:effectLst/>
        </p:spPr>
        <p:txBody>
          <a:bodyPr lIns="0" tIns="0" rIns="0" bIns="0" anchor="b">
            <a:spAutoFit/>
          </a:bodyPr>
          <a:lstStyle/>
          <a:p>
            <a:pPr marL="171646" indent="-171646" defTabSz="821239" fontAlgn="t">
              <a:defRPr/>
            </a:pPr>
            <a:endParaRPr lang="en-US" sz="900" noProof="1">
              <a:solidFill>
                <a:srgbClr val="000000"/>
              </a:solidFill>
            </a:endParaRPr>
          </a:p>
        </p:txBody>
      </p:sp>
      <p:pic>
        <p:nvPicPr>
          <p:cNvPr id="11" name="Picture 21" descr="hpc_sce_h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2615" y="952914"/>
            <a:ext cx="3581785" cy="1256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0" name="Title1"/>
          <p:cNvSpPr>
            <a:spLocks noGrp="1" noChangeArrowheads="1"/>
          </p:cNvSpPr>
          <p:nvPr>
            <p:ph type="ctrTitle"/>
          </p:nvPr>
        </p:nvSpPr>
        <p:spPr>
          <a:xfrm>
            <a:off x="437277" y="2895601"/>
            <a:ext cx="8442566" cy="1295400"/>
          </a:xfrm>
        </p:spPr>
        <p:txBody>
          <a:bodyPr anchor="t"/>
          <a:lstStyle>
            <a:lvl1pPr algn="l">
              <a:defRPr sz="3000" smtClean="0"/>
            </a:lvl1pPr>
          </a:lstStyle>
          <a:p>
            <a:r>
              <a:rPr lang="en-US" dirty="0"/>
              <a:t>Click to edit Master title style</a:t>
            </a:r>
          </a:p>
        </p:txBody>
      </p:sp>
      <p:sp>
        <p:nvSpPr>
          <p:cNvPr id="110601" name="Rectangle 3"/>
          <p:cNvSpPr>
            <a:spLocks noGrp="1" noChangeArrowheads="1"/>
          </p:cNvSpPr>
          <p:nvPr>
            <p:ph type="subTitle" idx="1"/>
          </p:nvPr>
        </p:nvSpPr>
        <p:spPr>
          <a:xfrm>
            <a:off x="437277" y="4419600"/>
            <a:ext cx="6616805" cy="1094471"/>
          </a:xfrm>
        </p:spPr>
        <p:txBody>
          <a:bodyPr/>
          <a:lstStyle>
            <a:lvl1pPr marL="0" indent="0">
              <a:buFont typeface="Verdana" pitchFamily="34" charset="0"/>
              <a:buNone/>
              <a:defRPr smtClean="0"/>
            </a:lvl1pPr>
          </a:lstStyle>
          <a:p>
            <a:r>
              <a:rPr lang="en-US" dirty="0"/>
              <a:t>Click to edit Master subtitle style</a:t>
            </a:r>
          </a:p>
        </p:txBody>
      </p:sp>
      <p:cxnSp>
        <p:nvCxnSpPr>
          <p:cNvPr id="12" name="Straight Connector 11"/>
          <p:cNvCxnSpPr/>
          <p:nvPr userDrawn="1"/>
        </p:nvCxnSpPr>
        <p:spPr bwMode="auto">
          <a:xfrm>
            <a:off x="304800" y="4343400"/>
            <a:ext cx="8839200" cy="0"/>
          </a:xfrm>
          <a:prstGeom prst="line">
            <a:avLst/>
          </a:prstGeom>
          <a:solidFill>
            <a:srgbClr val="339966"/>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9504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1ECAC5-C6B8-433A-9C87-46EDF975B513}" type="datetime1">
              <a:rPr lang="en-US"/>
              <a:pPr>
                <a:defRPr/>
              </a:pPr>
              <a:t>10/22/2016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93F55A-A4D5-4B86-8122-8AFC95685EE5}" type="datetime1">
              <a:rPr lang="en-US"/>
              <a:pPr>
                <a:defRPr/>
              </a:pPr>
              <a:t>10/22/2016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36A766-C7D8-4D98-ACCC-A19565F1367B}" type="datetime1">
              <a:rPr lang="en-US"/>
              <a:pPr>
                <a:defRPr/>
              </a:pPr>
              <a:t>10/22/2016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8255B8F1-32C4-4FA6-8475-9736D3D6E897}" type="datetime1">
              <a:rPr lang="en-US"/>
              <a:pPr>
                <a:defRPr/>
              </a:pPr>
              <a:t>10/22/2016</a:t>
            </a:fld>
            <a:endParaRPr lang="en-US" dirty="0"/>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668B409-A68F-45CE-BA1A-AB9D1DC02882}" type="datetime1">
              <a:rPr lang="en-US"/>
              <a:pPr>
                <a:defRPr/>
              </a:pPr>
              <a:t>10/22/2016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290853B-E912-45C7-84AE-E7FB77CE837C}" type="datetime1">
              <a:rPr lang="en-US"/>
              <a:pPr>
                <a:defRPr/>
              </a:pPr>
              <a:t>10/22/2016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B179EC6-8B01-4B40-8478-17258611CA64}" type="datetime1">
              <a:rPr lang="en-US"/>
              <a:pPr>
                <a:defRPr/>
              </a:pPr>
              <a:t>10/22/2016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CF3998C-1701-446A-9C46-D70577BCF9E9}" type="datetime1">
              <a:rPr lang="en-US"/>
              <a:pPr>
                <a:defRPr/>
              </a:pPr>
              <a:t>10/22/2016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C2091E7-AFA4-4D48-BA7B-D775766DCBAE}" type="datetime1">
              <a:rPr lang="en-US"/>
              <a:pPr>
                <a:defRPr/>
              </a:pPr>
              <a:t>10/22/2016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69363A-8EF7-4FF5-8770-A37D92B16B0D}" type="datetime1">
              <a:rPr lang="en-US"/>
              <a:pPr>
                <a:defRPr/>
              </a:pPr>
              <a:t>10/22/2016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DAF787-0912-409D-AAE9-FD1773A7772B}" type="datetime1">
              <a:rPr lang="en-US"/>
              <a:pPr>
                <a:defRPr/>
              </a:pPr>
              <a:t>10/22/2016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447800"/>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141F0A5-EDB1-44ED-A710-B04655A3E7C2}" type="datetime1">
              <a:rPr lang="en-US"/>
              <a:pPr>
                <a:defRPr/>
              </a:pPr>
              <a:t>10/22/2016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a:pPr>
                <a:defRPr/>
              </a:pPr>
              <a:t>‹#›</a:t>
            </a:fld>
            <a:endParaRPr lang="en-US" dirty="0"/>
          </a:p>
        </p:txBody>
      </p:sp>
      <p:sp>
        <p:nvSpPr>
          <p:cNvPr id="7" name="TextBox 6"/>
          <p:cNvSpPr txBox="1"/>
          <p:nvPr userDrawn="1"/>
        </p:nvSpPr>
        <p:spPr>
          <a:xfrm>
            <a:off x="6705600" y="1219200"/>
            <a:ext cx="2411260" cy="307777"/>
          </a:xfrm>
          <a:prstGeom prst="rect">
            <a:avLst/>
          </a:prstGeom>
          <a:noFill/>
        </p:spPr>
        <p:txBody>
          <a:bodyPr wrap="square" rtlCol="0">
            <a:spAutoFit/>
          </a:bodyPr>
          <a:lstStyle/>
          <a:p>
            <a:r>
              <a:rPr lang="en-US" sz="1400" b="1" dirty="0">
                <a:solidFill>
                  <a:srgbClr val="FF0000"/>
                </a:solidFill>
              </a:rPr>
              <a:t>Draft – Work in Progress</a:t>
            </a:r>
          </a:p>
        </p:txBody>
      </p:sp>
    </p:spTree>
  </p:cSld>
  <p:clrMap bg1="lt1" tx1="dk1" bg2="lt2" tx2="dk2" accent1="accent1" accent2="accent2" accent3="accent3" accent4="accent4" accent5="accent5" accent6="accent6" hlink="hlink" folHlink="folHlink"/>
  <p:sldLayoutIdLst>
    <p:sldLayoutId id="2147483732" r:id="rId1"/>
    <p:sldLayoutId id="2147483731"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b="1" dirty="0" smtClean="0"/>
              <a:t>IEEE Transformers Committee</a:t>
            </a:r>
          </a:p>
        </p:txBody>
      </p:sp>
      <p:sp>
        <p:nvSpPr>
          <p:cNvPr id="5123" name="Rectangle 3" descr="Rectangle: Click to edit Master text styles&#10;Second level&#10;Third level&#10;Fourth level&#10;Fifth level"/>
          <p:cNvSpPr>
            <a:spLocks noGrp="1" noChangeArrowheads="1"/>
          </p:cNvSpPr>
          <p:nvPr>
            <p:ph type="subTitle" idx="1"/>
          </p:nvPr>
        </p:nvSpPr>
        <p:spPr>
          <a:xfrm>
            <a:off x="990600" y="3151188"/>
            <a:ext cx="6400800" cy="2944812"/>
          </a:xfrm>
        </p:spPr>
        <p:txBody>
          <a:bodyPr/>
          <a:lstStyle/>
          <a:p>
            <a:pPr eaLnBrk="1" hangingPunct="1"/>
            <a:r>
              <a:rPr lang="en-US" altLang="en-US" b="1" dirty="0" smtClean="0"/>
              <a:t>Governance</a:t>
            </a:r>
          </a:p>
          <a:p>
            <a:pPr eaLnBrk="1" hangingPunct="1"/>
            <a:r>
              <a:rPr lang="en-US" altLang="en-US" b="1" dirty="0" smtClean="0"/>
              <a:t>       and</a:t>
            </a:r>
          </a:p>
          <a:p>
            <a:pPr eaLnBrk="1" hangingPunct="1"/>
            <a:r>
              <a:rPr lang="en-US" altLang="en-US" b="1" dirty="0" smtClean="0"/>
              <a:t>Document Votes</a:t>
            </a:r>
          </a:p>
          <a:p>
            <a:pPr algn="r" eaLnBrk="1" hangingPunct="1"/>
            <a:r>
              <a:rPr lang="en-US" altLang="en-US" b="1" dirty="0" smtClean="0"/>
              <a:t>Fall 2016</a:t>
            </a:r>
          </a:p>
          <a:p>
            <a:pPr eaLnBrk="1" hangingPunct="1"/>
            <a:endParaRPr lang="en-US" altLang="en-US" b="1" dirty="0" smtClean="0"/>
          </a:p>
        </p:txBody>
      </p:sp>
      <p:graphicFrame>
        <p:nvGraphicFramePr>
          <p:cNvPr id="5124" name="Object 4"/>
          <p:cNvGraphicFramePr>
            <a:graphicFrameLocks noChangeAspect="1"/>
          </p:cNvGraphicFramePr>
          <p:nvPr>
            <p:extLst>
              <p:ext uri="{D42A27DB-BD31-4B8C-83A1-F6EECF244321}">
                <p14:modId xmlns:p14="http://schemas.microsoft.com/office/powerpoint/2010/main" val="3299331744"/>
              </p:ext>
            </p:extLst>
          </p:nvPr>
        </p:nvGraphicFramePr>
        <p:xfrm>
          <a:off x="228600" y="1143000"/>
          <a:ext cx="8420100" cy="4800600"/>
        </p:xfrm>
        <a:graphic>
          <a:graphicData uri="http://schemas.openxmlformats.org/presentationml/2006/ole">
            <mc:AlternateContent xmlns:mc="http://schemas.openxmlformats.org/markup-compatibility/2006">
              <mc:Choice xmlns:v="urn:schemas-microsoft-com:vml" Requires="v">
                <p:oleObj spid="_x0000_s3078" name="VISIO" r:id="rId3" imgW="5766816" imgH="2374392" progId="Visio.Drawing.6">
                  <p:embed/>
                </p:oleObj>
              </mc:Choice>
              <mc:Fallback>
                <p:oleObj name="VISIO" r:id="rId3" imgW="5766816" imgH="2374392" progId="Visio.Drawing.6">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43000"/>
                        <a:ext cx="8420100" cy="4800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32399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325562"/>
          </a:xfrm>
        </p:spPr>
        <p:txBody>
          <a:bodyPr/>
          <a:lstStyle/>
          <a:p>
            <a:r>
              <a:rPr lang="en-US" altLang="en-US" sz="3600" dirty="0" smtClean="0"/>
              <a:t> Organization and Procedures Manual </a:t>
            </a:r>
            <a:r>
              <a:rPr lang="en-US" altLang="en-US" sz="2800" dirty="0" smtClean="0"/>
              <a:t>(continued)</a:t>
            </a:r>
          </a:p>
        </p:txBody>
      </p:sp>
      <p:sp>
        <p:nvSpPr>
          <p:cNvPr id="15363" name="Content Placeholder 2" descr="Rectangle: Click to edit Master text styles&#10;Second level&#10;Third level&#10;Fourth level&#10;Fifth level"/>
          <p:cNvSpPr>
            <a:spLocks noGrp="1"/>
          </p:cNvSpPr>
          <p:nvPr>
            <p:ph idx="1"/>
          </p:nvPr>
        </p:nvSpPr>
        <p:spPr>
          <a:xfrm>
            <a:off x="190500" y="1524000"/>
            <a:ext cx="8763000" cy="5181600"/>
          </a:xfrm>
        </p:spPr>
        <p:txBody>
          <a:bodyPr/>
          <a:lstStyle/>
          <a:p>
            <a:pPr>
              <a:defRPr/>
            </a:pPr>
            <a:r>
              <a:rPr lang="en-US" sz="2800" dirty="0"/>
              <a:t>Comments and changes made after final version was sent out last week:</a:t>
            </a:r>
          </a:p>
          <a:p>
            <a:pPr lvl="1">
              <a:defRPr/>
            </a:pPr>
            <a:r>
              <a:rPr lang="en-US" sz="2400" dirty="0"/>
              <a:t>3.1 Outline numbering should be a) instead of d). Change made.</a:t>
            </a:r>
          </a:p>
          <a:p>
            <a:pPr lvl="1">
              <a:defRPr/>
            </a:pPr>
            <a:r>
              <a:rPr lang="en-US" sz="2400" dirty="0"/>
              <a:t>5.0 Outline numbering corrected, change made.</a:t>
            </a:r>
          </a:p>
          <a:p>
            <a:pPr lvl="1">
              <a:defRPr/>
            </a:pPr>
            <a:r>
              <a:rPr lang="en-US" sz="2400" dirty="0"/>
              <a:t>8.1 question: Who is to initiate the reappointment of all Subcommittee Chairs, Vice Chairs and Secretaries every two years? </a:t>
            </a:r>
            <a:r>
              <a:rPr lang="en-US" sz="2400" dirty="0" smtClean="0"/>
              <a:t>Answer</a:t>
            </a:r>
            <a:r>
              <a:rPr lang="en-US" sz="2400" dirty="0"/>
              <a:t>: The administrative Committee has to have a motion and vote to reaffirm Subcommittee officers every two years, and record that vote and all of the officers in the Administrative </a:t>
            </a:r>
            <a:r>
              <a:rPr lang="en-US" sz="2400" dirty="0" smtClean="0"/>
              <a:t>Committee meeting </a:t>
            </a:r>
            <a:r>
              <a:rPr lang="en-US" sz="2400" dirty="0"/>
              <a:t>minutes.</a:t>
            </a:r>
          </a:p>
          <a:p>
            <a:endParaRPr lang="en-US" altLang="en-US" dirty="0" smtClean="0"/>
          </a:p>
        </p:txBody>
      </p:sp>
    </p:spTree>
    <p:extLst>
      <p:ext uri="{BB962C8B-B14F-4D97-AF65-F5344CB8AC3E}">
        <p14:creationId xmlns:p14="http://schemas.microsoft.com/office/powerpoint/2010/main" val="3754600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dirty="0" smtClean="0"/>
              <a:t>Action!</a:t>
            </a:r>
          </a:p>
        </p:txBody>
      </p:sp>
      <p:sp>
        <p:nvSpPr>
          <p:cNvPr id="16387" name="Content Placeholder 2" descr="Rectangle: Click to edit Master text styles&#10;Second level&#10;Third level&#10;Fourth level&#10;Fifth level"/>
          <p:cNvSpPr>
            <a:spLocks noGrp="1"/>
          </p:cNvSpPr>
          <p:nvPr>
            <p:ph idx="1"/>
          </p:nvPr>
        </p:nvSpPr>
        <p:spPr>
          <a:xfrm>
            <a:off x="838200" y="1447970"/>
            <a:ext cx="7772400" cy="4267200"/>
          </a:xfrm>
        </p:spPr>
        <p:txBody>
          <a:bodyPr/>
          <a:lstStyle/>
          <a:p>
            <a:pPr eaLnBrk="1" hangingPunct="1"/>
            <a:r>
              <a:rPr lang="en-US" altLang="en-US" sz="2800" dirty="0" smtClean="0"/>
              <a:t>Motion is to approve the Transformers Committee Organization and Procedures Manual as approved by the PES technical Council, with the editorial changes that were distributed. second from the floor</a:t>
            </a:r>
          </a:p>
          <a:p>
            <a:pPr eaLnBrk="1" hangingPunct="1"/>
            <a:r>
              <a:rPr lang="en-US" altLang="en-US" sz="2800" dirty="0" smtClean="0"/>
              <a:t>Second?</a:t>
            </a:r>
          </a:p>
          <a:p>
            <a:pPr eaLnBrk="1" hangingPunct="1"/>
            <a:r>
              <a:rPr lang="en-US" altLang="en-US" sz="2800" dirty="0" smtClean="0"/>
              <a:t>Discussion</a:t>
            </a:r>
          </a:p>
          <a:p>
            <a:pPr eaLnBrk="1" hangingPunct="1"/>
            <a:r>
              <a:rPr lang="en-US" altLang="en-US" sz="2800" dirty="0" smtClean="0"/>
              <a:t>Vote (members only, approve, disapprove or abstain)</a:t>
            </a:r>
          </a:p>
        </p:txBody>
      </p:sp>
    </p:spTree>
    <p:extLst>
      <p:ext uri="{BB962C8B-B14F-4D97-AF65-F5344CB8AC3E}">
        <p14:creationId xmlns:p14="http://schemas.microsoft.com/office/powerpoint/2010/main" val="3800974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381000"/>
            <a:ext cx="8153400" cy="838200"/>
          </a:xfrm>
        </p:spPr>
        <p:txBody>
          <a:bodyPr/>
          <a:lstStyle/>
          <a:p>
            <a:pPr eaLnBrk="1" hangingPunct="1"/>
            <a:r>
              <a:rPr lang="en-US" altLang="en-US" sz="4000" dirty="0" smtClean="0"/>
              <a:t>Governance Documents Overview</a:t>
            </a:r>
          </a:p>
        </p:txBody>
      </p:sp>
      <p:sp>
        <p:nvSpPr>
          <p:cNvPr id="6147" name="Rectangle 3" descr="Rectangle: Click to edit Master text styles&#10;Second level&#10;Third level&#10;Fourth level&#10;Fifth level"/>
          <p:cNvSpPr>
            <a:spLocks noGrp="1" noChangeArrowheads="1"/>
          </p:cNvSpPr>
          <p:nvPr>
            <p:ph type="body" idx="1"/>
          </p:nvPr>
        </p:nvSpPr>
        <p:spPr>
          <a:xfrm>
            <a:off x="228600" y="1219200"/>
            <a:ext cx="8686800" cy="5334000"/>
          </a:xfrm>
        </p:spPr>
        <p:txBody>
          <a:bodyPr/>
          <a:lstStyle/>
          <a:p>
            <a:pPr marL="457200" indent="-457200">
              <a:buFont typeface="Tahoma" panose="020B0604030504040204" pitchFamily="34" charset="0"/>
              <a:buAutoNum type="arabicPeriod"/>
            </a:pPr>
            <a:r>
              <a:rPr lang="en-US" altLang="en-US" sz="2400" u="sng" dirty="0" smtClean="0"/>
              <a:t>Transformers Committee Policies and Procedures for Standards Development </a:t>
            </a:r>
            <a:r>
              <a:rPr lang="en-US" altLang="en-US" sz="2400" dirty="0" smtClean="0"/>
              <a:t>(describes the procedures the Transformers Committee shall use for the development of standards, needs to be renewed and reviewed by the IEEE-SA every five years)</a:t>
            </a:r>
          </a:p>
          <a:p>
            <a:pPr marL="457200" indent="-457200" eaLnBrk="1" hangingPunct="1">
              <a:spcBef>
                <a:spcPts val="1200"/>
              </a:spcBef>
              <a:buFont typeface="Tahoma" panose="020B0604030504040204" pitchFamily="34" charset="0"/>
              <a:buAutoNum type="arabicPeriod"/>
            </a:pPr>
            <a:r>
              <a:rPr lang="en-US" altLang="en-US" sz="2400" u="sng" dirty="0" smtClean="0"/>
              <a:t>Policies and Procedures for: Working Groups </a:t>
            </a:r>
            <a:r>
              <a:rPr lang="en-US" altLang="en-US" sz="2400" dirty="0" smtClean="0"/>
              <a:t>(describes the procedures Working groups shall use for the development of standards, reviewed by IEEE-SA every five years, revisions approved by Transformers Committee)</a:t>
            </a:r>
          </a:p>
          <a:p>
            <a:pPr marL="457200" indent="-457200" eaLnBrk="1" hangingPunct="1">
              <a:spcBef>
                <a:spcPts val="1200"/>
              </a:spcBef>
              <a:buFont typeface="Tahoma" panose="020B0604030504040204" pitchFamily="34" charset="0"/>
              <a:buAutoNum type="arabicPeriod"/>
            </a:pPr>
            <a:r>
              <a:rPr lang="en-US" altLang="en-US" sz="2400" u="sng" dirty="0" smtClean="0"/>
              <a:t>Transformers Committee Organization and Procedures Manual </a:t>
            </a:r>
            <a:r>
              <a:rPr lang="en-US" altLang="en-US" sz="2400" dirty="0" smtClean="0"/>
              <a:t>(describes the organization of the Transformers Committee and the general procedures for its operation [beyond standards development] and is approved by PES Technical Council)</a:t>
            </a:r>
          </a:p>
        </p:txBody>
      </p:sp>
    </p:spTree>
    <p:extLst>
      <p:ext uri="{BB962C8B-B14F-4D97-AF65-F5344CB8AC3E}">
        <p14:creationId xmlns:p14="http://schemas.microsoft.com/office/powerpoint/2010/main" val="2477210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533400"/>
            <a:ext cx="7772400" cy="762000"/>
          </a:xfrm>
        </p:spPr>
        <p:txBody>
          <a:bodyPr/>
          <a:lstStyle/>
          <a:p>
            <a:pPr eaLnBrk="1" hangingPunct="1"/>
            <a:r>
              <a:rPr lang="en-US" altLang="en-US" dirty="0" smtClean="0"/>
              <a:t>Committee Vote</a:t>
            </a:r>
          </a:p>
        </p:txBody>
      </p:sp>
      <p:sp>
        <p:nvSpPr>
          <p:cNvPr id="7171" name="Content Placeholder 2" descr="Rectangle: Click to edit Master text styles&#10;Second level&#10;Third level&#10;Fourth level&#10;Fifth level"/>
          <p:cNvSpPr>
            <a:spLocks noGrp="1"/>
          </p:cNvSpPr>
          <p:nvPr>
            <p:ph idx="1"/>
          </p:nvPr>
        </p:nvSpPr>
        <p:spPr>
          <a:xfrm>
            <a:off x="685800" y="1524000"/>
            <a:ext cx="8153400" cy="5181600"/>
          </a:xfrm>
        </p:spPr>
        <p:txBody>
          <a:bodyPr/>
          <a:lstStyle/>
          <a:p>
            <a:pPr eaLnBrk="1" hangingPunct="1">
              <a:defRPr/>
            </a:pPr>
            <a:r>
              <a:rPr lang="en-US" sz="2800" dirty="0" smtClean="0"/>
              <a:t>A vote is required for “adoption of new or revised Committee procedures, interest categories, or revisions thereof” per our “Policies and Procedures For Standards Development” manual.  A quorum and a two thirds majority approval is required.</a:t>
            </a:r>
          </a:p>
          <a:p>
            <a:pPr eaLnBrk="1" hangingPunct="1">
              <a:defRPr/>
            </a:pPr>
            <a:r>
              <a:rPr lang="en-US" sz="2800" dirty="0" smtClean="0"/>
              <a:t>Voting on two documents today:</a:t>
            </a:r>
          </a:p>
          <a:p>
            <a:pPr marL="914400" lvl="1" indent="-514350" eaLnBrk="1" hangingPunct="1">
              <a:spcBef>
                <a:spcPts val="1200"/>
              </a:spcBef>
              <a:buClr>
                <a:srgbClr val="6F89F7"/>
              </a:buClr>
              <a:defRPr/>
            </a:pPr>
            <a:r>
              <a:rPr lang="en-US" altLang="en-US" dirty="0" smtClean="0">
                <a:solidFill>
                  <a:srgbClr val="40458C"/>
                </a:solidFill>
              </a:rPr>
              <a:t>Policies </a:t>
            </a:r>
            <a:r>
              <a:rPr lang="en-US" altLang="en-US" dirty="0">
                <a:solidFill>
                  <a:srgbClr val="40458C"/>
                </a:solidFill>
              </a:rPr>
              <a:t>and Procedures for Working Groups </a:t>
            </a:r>
          </a:p>
          <a:p>
            <a:pPr marL="914400" lvl="1" indent="-514350" eaLnBrk="1" hangingPunct="1">
              <a:spcBef>
                <a:spcPts val="1200"/>
              </a:spcBef>
              <a:buClr>
                <a:srgbClr val="6F89F7"/>
              </a:buClr>
              <a:defRPr/>
            </a:pPr>
            <a:r>
              <a:rPr lang="en-US" altLang="en-US" dirty="0">
                <a:solidFill>
                  <a:srgbClr val="40458C"/>
                </a:solidFill>
              </a:rPr>
              <a:t>Transformers Committee Organization &amp; Procedures Manual </a:t>
            </a:r>
          </a:p>
          <a:p>
            <a:pPr eaLnBrk="1" hangingPunct="1">
              <a:defRPr/>
            </a:pPr>
            <a:endParaRPr lang="en-US" sz="2400" dirty="0" smtClean="0"/>
          </a:p>
          <a:p>
            <a:pPr marL="0" indent="0" eaLnBrk="1" hangingPunct="1">
              <a:buFont typeface="Wingdings" panose="05000000000000000000" pitchFamily="2" charset="2"/>
              <a:buNone/>
              <a:defRPr/>
            </a:pPr>
            <a:endParaRPr lang="en-US" sz="2400" dirty="0" smtClean="0"/>
          </a:p>
        </p:txBody>
      </p:sp>
    </p:spTree>
    <p:extLst>
      <p:ext uri="{BB962C8B-B14F-4D97-AF65-F5344CB8AC3E}">
        <p14:creationId xmlns:p14="http://schemas.microsoft.com/office/powerpoint/2010/main" val="1448462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685800"/>
            <a:ext cx="8229600" cy="838200"/>
          </a:xfrm>
        </p:spPr>
        <p:txBody>
          <a:bodyPr/>
          <a:lstStyle/>
          <a:p>
            <a:r>
              <a:rPr lang="en-US" altLang="en-US" sz="4000" dirty="0" smtClean="0"/>
              <a:t>Policies and Procedures for: Working Groups </a:t>
            </a:r>
          </a:p>
        </p:txBody>
      </p:sp>
      <p:sp>
        <p:nvSpPr>
          <p:cNvPr id="10243" name="Content Placeholder 2" descr="Rectangle: Click to edit Master text styles&#10;Second level&#10;Third level&#10;Fourth level&#10;Fifth level"/>
          <p:cNvSpPr>
            <a:spLocks noGrp="1"/>
          </p:cNvSpPr>
          <p:nvPr>
            <p:ph idx="1"/>
          </p:nvPr>
        </p:nvSpPr>
        <p:spPr>
          <a:xfrm>
            <a:off x="609600" y="1371600"/>
            <a:ext cx="8229600" cy="5410200"/>
          </a:xfrm>
        </p:spPr>
        <p:txBody>
          <a:bodyPr/>
          <a:lstStyle/>
          <a:p>
            <a:pPr eaLnBrk="1" hangingPunct="1"/>
            <a:endParaRPr lang="en-US" altLang="en-US" sz="2400" dirty="0" smtClean="0"/>
          </a:p>
          <a:p>
            <a:pPr eaLnBrk="1" hangingPunct="1"/>
            <a:r>
              <a:rPr lang="en-US" altLang="en-US" sz="2400" dirty="0" smtClean="0"/>
              <a:t>Working Group P&amp;P was revised based on the following:</a:t>
            </a:r>
          </a:p>
          <a:p>
            <a:pPr lvl="1" eaLnBrk="1" hangingPunct="1"/>
            <a:r>
              <a:rPr lang="en-US" altLang="en-US" sz="2400" dirty="0" smtClean="0"/>
              <a:t>Original Working Group P&amp;P approved 2014</a:t>
            </a:r>
          </a:p>
          <a:p>
            <a:pPr lvl="1" eaLnBrk="1" hangingPunct="1"/>
            <a:r>
              <a:rPr lang="en-US" altLang="en-US" sz="2400" dirty="0" smtClean="0"/>
              <a:t>Updated guidelines from the IEEE-SA, the latest baseline dated 2015</a:t>
            </a:r>
          </a:p>
          <a:p>
            <a:pPr lvl="1" eaLnBrk="1" hangingPunct="1"/>
            <a:r>
              <a:rPr lang="en-US" altLang="en-US" sz="2400" dirty="0" smtClean="0"/>
              <a:t>Input from Steve Schull’s task force last year to clarify our procedures</a:t>
            </a:r>
          </a:p>
          <a:p>
            <a:pPr lvl="1" eaLnBrk="1" hangingPunct="1"/>
            <a:r>
              <a:rPr lang="en-US" altLang="en-US" sz="2400" dirty="0" smtClean="0"/>
              <a:t>Input from Administrative committee on removal of officers and other concerns</a:t>
            </a:r>
          </a:p>
          <a:p>
            <a:pPr lvl="1" eaLnBrk="1" hangingPunct="1"/>
            <a:r>
              <a:rPr lang="en-US" altLang="en-US" sz="2400" dirty="0" smtClean="0"/>
              <a:t>Two reviews and a conference call by the Administrative committee</a:t>
            </a:r>
          </a:p>
        </p:txBody>
      </p:sp>
    </p:spTree>
    <p:extLst>
      <p:ext uri="{BB962C8B-B14F-4D97-AF65-F5344CB8AC3E}">
        <p14:creationId xmlns:p14="http://schemas.microsoft.com/office/powerpoint/2010/main" val="2992022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81000"/>
            <a:ext cx="8229600" cy="1371600"/>
          </a:xfrm>
        </p:spPr>
        <p:txBody>
          <a:bodyPr/>
          <a:lstStyle/>
          <a:p>
            <a:r>
              <a:rPr lang="en-US" altLang="en-US" sz="4000" dirty="0" smtClean="0"/>
              <a:t>Policies and Procedures for: Working Groups </a:t>
            </a:r>
            <a:r>
              <a:rPr lang="en-US" altLang="en-US" sz="2800" dirty="0" smtClean="0"/>
              <a:t>(continued)</a:t>
            </a:r>
          </a:p>
        </p:txBody>
      </p:sp>
      <p:sp>
        <p:nvSpPr>
          <p:cNvPr id="8195" name="Content Placeholder 2" descr="Rectangle: Click to edit Master text styles&#10;Second level&#10;Third level&#10;Fourth level&#10;Fifth level"/>
          <p:cNvSpPr>
            <a:spLocks noGrp="1"/>
          </p:cNvSpPr>
          <p:nvPr>
            <p:ph idx="1"/>
          </p:nvPr>
        </p:nvSpPr>
        <p:spPr>
          <a:xfrm>
            <a:off x="457200" y="1676400"/>
            <a:ext cx="8458200" cy="4876800"/>
          </a:xfrm>
        </p:spPr>
        <p:txBody>
          <a:bodyPr/>
          <a:lstStyle/>
          <a:p>
            <a:pPr eaLnBrk="1" hangingPunct="1">
              <a:defRPr/>
            </a:pPr>
            <a:r>
              <a:rPr lang="en-US" sz="2800" dirty="0" smtClean="0"/>
              <a:t>Comments received and changes made since voting notice:</a:t>
            </a:r>
          </a:p>
          <a:p>
            <a:pPr lvl="1" eaLnBrk="1" hangingPunct="1">
              <a:lnSpc>
                <a:spcPct val="80000"/>
              </a:lnSpc>
              <a:spcBef>
                <a:spcPct val="50000"/>
              </a:spcBef>
            </a:pPr>
            <a:r>
              <a:rPr lang="en-US" altLang="en-US" sz="2400" dirty="0" smtClean="0"/>
              <a:t>1.03 updated hierarchy per IEEE-SA guidelines – removed PES P&amp;P</a:t>
            </a:r>
          </a:p>
          <a:p>
            <a:pPr lvl="1" eaLnBrk="1" hangingPunct="1">
              <a:lnSpc>
                <a:spcPct val="80000"/>
              </a:lnSpc>
              <a:spcBef>
                <a:spcPct val="50000"/>
              </a:spcBef>
            </a:pPr>
            <a:r>
              <a:rPr lang="en-US" altLang="en-US" sz="2400" dirty="0" smtClean="0"/>
              <a:t>3.0 Clarified wording of clause to insure due process was followed should this action be required. </a:t>
            </a:r>
          </a:p>
          <a:p>
            <a:pPr lvl="1" eaLnBrk="1" hangingPunct="1">
              <a:lnSpc>
                <a:spcPct val="80000"/>
              </a:lnSpc>
              <a:spcBef>
                <a:spcPct val="50000"/>
              </a:spcBef>
            </a:pPr>
            <a:r>
              <a:rPr lang="en-US" altLang="en-US" sz="2400" dirty="0" smtClean="0"/>
              <a:t>3.1 Clarify that appointment of officers should come after PAR approval. </a:t>
            </a:r>
          </a:p>
          <a:p>
            <a:pPr lvl="1" eaLnBrk="1" hangingPunct="1">
              <a:lnSpc>
                <a:spcPct val="80000"/>
              </a:lnSpc>
              <a:spcBef>
                <a:spcPct val="50000"/>
              </a:spcBef>
            </a:pPr>
            <a:r>
              <a:rPr lang="en-US" altLang="en-US" sz="2400" dirty="0" smtClean="0"/>
              <a:t>3.4.3 suggests 30 days not 15 days for minutes ? </a:t>
            </a:r>
          </a:p>
          <a:p>
            <a:pPr lvl="1" eaLnBrk="1" hangingPunct="1">
              <a:lnSpc>
                <a:spcPct val="80000"/>
              </a:lnSpc>
              <a:spcBef>
                <a:spcPct val="50000"/>
              </a:spcBef>
            </a:pPr>
            <a:r>
              <a:rPr lang="en-US" altLang="en-US" sz="2400" dirty="0" smtClean="0"/>
              <a:t>6.0 Clarification that issues of balance and dominance should be discussed with Subcommittee Chair vs Subcommittee Officers</a:t>
            </a:r>
          </a:p>
          <a:p>
            <a:pPr lvl="1" eaLnBrk="1" hangingPunct="1">
              <a:defRPr/>
            </a:pPr>
            <a:endParaRPr lang="en-US" sz="2400" dirty="0" smtClean="0"/>
          </a:p>
          <a:p>
            <a:pPr lvl="1" eaLnBrk="1" hangingPunct="1">
              <a:defRPr/>
            </a:pPr>
            <a:endParaRPr lang="en-US" sz="2000" dirty="0" smtClean="0"/>
          </a:p>
        </p:txBody>
      </p:sp>
    </p:spTree>
    <p:extLst>
      <p:ext uri="{BB962C8B-B14F-4D97-AF65-F5344CB8AC3E}">
        <p14:creationId xmlns:p14="http://schemas.microsoft.com/office/powerpoint/2010/main" val="433343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81000"/>
            <a:ext cx="8229600" cy="1371600"/>
          </a:xfrm>
        </p:spPr>
        <p:txBody>
          <a:bodyPr/>
          <a:lstStyle/>
          <a:p>
            <a:r>
              <a:rPr lang="en-US" altLang="en-US" sz="4000" dirty="0" smtClean="0"/>
              <a:t>Policies and Procedures for: Working Groups </a:t>
            </a:r>
            <a:r>
              <a:rPr lang="en-US" altLang="en-US" sz="2800" dirty="0" smtClean="0"/>
              <a:t>(continued)</a:t>
            </a:r>
          </a:p>
        </p:txBody>
      </p:sp>
      <p:sp>
        <p:nvSpPr>
          <p:cNvPr id="8195" name="Content Placeholder 2" descr="Rectangle: Click to edit Master text styles&#10;Second level&#10;Third level&#10;Fourth level&#10;Fifth level"/>
          <p:cNvSpPr>
            <a:spLocks noGrp="1"/>
          </p:cNvSpPr>
          <p:nvPr>
            <p:ph idx="1"/>
          </p:nvPr>
        </p:nvSpPr>
        <p:spPr>
          <a:xfrm>
            <a:off x="457200" y="1676400"/>
            <a:ext cx="8458200" cy="4876800"/>
          </a:xfrm>
        </p:spPr>
        <p:txBody>
          <a:bodyPr/>
          <a:lstStyle/>
          <a:p>
            <a:pPr>
              <a:defRPr/>
            </a:pPr>
            <a:r>
              <a:rPr lang="en-US" sz="2800" dirty="0"/>
              <a:t>Comments and changes made after final version was sent out last week:</a:t>
            </a:r>
          </a:p>
          <a:p>
            <a:pPr lvl="1">
              <a:defRPr/>
            </a:pPr>
            <a:r>
              <a:rPr lang="en-US" sz="2000" dirty="0"/>
              <a:t>3.2 Suggested rewording to clarify (bad sentence structure), change was made. “</a:t>
            </a:r>
            <a:r>
              <a:rPr lang="en-US" sz="2000" u="sng" dirty="0"/>
              <a:t>In the case of Chair, if possible, a permanent appointment shall be made; if not, a temporary appointment shall be made by the subcommittee chair, with input from the Working Group”. </a:t>
            </a:r>
          </a:p>
          <a:p>
            <a:pPr lvl="1">
              <a:defRPr/>
            </a:pPr>
            <a:r>
              <a:rPr lang="en-US" sz="2000" dirty="0"/>
              <a:t>Request to change 3.4 (alternate sentence structure). No</a:t>
            </a:r>
          </a:p>
          <a:p>
            <a:pPr marL="457200" lvl="1" indent="0">
              <a:buFont typeface="Wingdings" panose="05000000000000000000" pitchFamily="2" charset="2"/>
              <a:buNone/>
              <a:defRPr/>
            </a:pPr>
            <a:r>
              <a:rPr lang="en-US" sz="2000" dirty="0"/>
              <a:t> change was made as this clause cannot be modified.</a:t>
            </a:r>
          </a:p>
          <a:p>
            <a:pPr lvl="1">
              <a:defRPr/>
            </a:pPr>
            <a:r>
              <a:rPr lang="en-US" sz="2000" dirty="0"/>
              <a:t>Question what is meant by ‘notification of action’  Which is, an action that requires a vote from the working group, it requires notice.</a:t>
            </a:r>
          </a:p>
          <a:p>
            <a:pPr lvl="1">
              <a:defRPr/>
            </a:pPr>
            <a:r>
              <a:rPr lang="en-US" sz="2000" dirty="0"/>
              <a:t>Question as to whether quorum is 50% or 50% +</a:t>
            </a:r>
            <a:r>
              <a:rPr lang="en-US" sz="2000" dirty="0" smtClean="0"/>
              <a:t>1? Currently reads quorum is 50%.</a:t>
            </a:r>
            <a:endParaRPr lang="en-US" sz="2400" dirty="0" smtClean="0"/>
          </a:p>
          <a:p>
            <a:pPr lvl="1" eaLnBrk="1" hangingPunct="1">
              <a:defRPr/>
            </a:pPr>
            <a:endParaRPr lang="en-US" sz="2000" dirty="0" smtClean="0"/>
          </a:p>
        </p:txBody>
      </p:sp>
    </p:spTree>
    <p:extLst>
      <p:ext uri="{BB962C8B-B14F-4D97-AF65-F5344CB8AC3E}">
        <p14:creationId xmlns:p14="http://schemas.microsoft.com/office/powerpoint/2010/main" val="2109111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dirty="0" smtClean="0"/>
              <a:t>Action!</a:t>
            </a:r>
          </a:p>
        </p:txBody>
      </p:sp>
      <p:sp>
        <p:nvSpPr>
          <p:cNvPr id="13315" name="Content Placeholder 2" descr="Rectangle: Click to edit Master text styles&#10;Second level&#10;Third level&#10;Fourth level&#10;Fifth level"/>
          <p:cNvSpPr>
            <a:spLocks noGrp="1"/>
          </p:cNvSpPr>
          <p:nvPr>
            <p:ph idx="1"/>
          </p:nvPr>
        </p:nvSpPr>
        <p:spPr>
          <a:xfrm>
            <a:off x="762000" y="1417638"/>
            <a:ext cx="7772400" cy="4648200"/>
          </a:xfrm>
        </p:spPr>
        <p:txBody>
          <a:bodyPr/>
          <a:lstStyle/>
          <a:p>
            <a:pPr eaLnBrk="1" hangingPunct="1"/>
            <a:r>
              <a:rPr lang="en-US" altLang="en-US" dirty="0" smtClean="0"/>
              <a:t> Motion is to approve the Transformers Committee’s Policies and Procedures for: Working Groups, with the editorial changes that were distributed. </a:t>
            </a:r>
          </a:p>
          <a:p>
            <a:pPr eaLnBrk="1" hangingPunct="1"/>
            <a:r>
              <a:rPr lang="en-US" altLang="en-US" dirty="0" smtClean="0"/>
              <a:t>Second?</a:t>
            </a:r>
          </a:p>
          <a:p>
            <a:pPr eaLnBrk="1" hangingPunct="1"/>
            <a:r>
              <a:rPr lang="en-US" altLang="en-US" dirty="0" smtClean="0"/>
              <a:t>Discussion</a:t>
            </a:r>
          </a:p>
          <a:p>
            <a:pPr eaLnBrk="1" hangingPunct="1"/>
            <a:r>
              <a:rPr lang="en-US" altLang="en-US" dirty="0" smtClean="0"/>
              <a:t>Vote (members only, approve, disapprove or abstain)</a:t>
            </a:r>
          </a:p>
        </p:txBody>
      </p:sp>
    </p:spTree>
    <p:extLst>
      <p:ext uri="{BB962C8B-B14F-4D97-AF65-F5344CB8AC3E}">
        <p14:creationId xmlns:p14="http://schemas.microsoft.com/office/powerpoint/2010/main" val="3278164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533400"/>
            <a:ext cx="8229600" cy="1066800"/>
          </a:xfrm>
        </p:spPr>
        <p:txBody>
          <a:bodyPr/>
          <a:lstStyle/>
          <a:p>
            <a:r>
              <a:rPr lang="en-US" altLang="en-US" sz="3600" dirty="0" smtClean="0"/>
              <a:t>Transformers Committee Organization and Procedures Manual</a:t>
            </a:r>
          </a:p>
        </p:txBody>
      </p:sp>
      <p:sp>
        <p:nvSpPr>
          <p:cNvPr id="8195" name="Content Placeholder 2" descr="Rectangle: Click to edit Master text styles&#10;Second level&#10;Third level&#10;Fourth level&#10;Fifth level"/>
          <p:cNvSpPr>
            <a:spLocks noGrp="1"/>
          </p:cNvSpPr>
          <p:nvPr>
            <p:ph idx="1"/>
          </p:nvPr>
        </p:nvSpPr>
        <p:spPr>
          <a:xfrm>
            <a:off x="609600" y="1752600"/>
            <a:ext cx="8229600" cy="5029200"/>
          </a:xfrm>
        </p:spPr>
        <p:txBody>
          <a:bodyPr/>
          <a:lstStyle/>
          <a:p>
            <a:pPr eaLnBrk="1" hangingPunct="1">
              <a:defRPr/>
            </a:pPr>
            <a:r>
              <a:rPr lang="en-US" sz="2800" dirty="0" smtClean="0"/>
              <a:t>New manual based on the following:</a:t>
            </a:r>
          </a:p>
          <a:p>
            <a:pPr lvl="1" eaLnBrk="1" hangingPunct="1">
              <a:defRPr/>
            </a:pPr>
            <a:r>
              <a:rPr lang="en-US" sz="2400" dirty="0" smtClean="0"/>
              <a:t>Original “Transformers Committee Organization and Procedures Manual dated July 2009, prior to requirements for new Policy and Procedure Documents for Standards </a:t>
            </a:r>
            <a:r>
              <a:rPr lang="en-US" sz="2400" dirty="0"/>
              <a:t>D</a:t>
            </a:r>
            <a:r>
              <a:rPr lang="en-US" sz="2400" dirty="0" smtClean="0"/>
              <a:t>evelopment by the IEEE-SA</a:t>
            </a:r>
          </a:p>
          <a:p>
            <a:pPr lvl="1" eaLnBrk="1" hangingPunct="1">
              <a:defRPr/>
            </a:pPr>
            <a:r>
              <a:rPr lang="en-US" sz="2400" dirty="0" smtClean="0">
                <a:solidFill>
                  <a:schemeClr val="tx1">
                    <a:lumMod val="75000"/>
                  </a:schemeClr>
                </a:solidFill>
              </a:rPr>
              <a:t>Template</a:t>
            </a:r>
            <a:r>
              <a:rPr lang="en-US" sz="2400" dirty="0" smtClean="0"/>
              <a:t> provided by The PES Technical Council for Technical committees’ Organization &amp; Procedure manuals</a:t>
            </a:r>
          </a:p>
          <a:p>
            <a:pPr lvl="1" eaLnBrk="1" hangingPunct="1">
              <a:defRPr/>
            </a:pPr>
            <a:r>
              <a:rPr lang="en-US" sz="2400" dirty="0" smtClean="0">
                <a:solidFill>
                  <a:schemeClr val="tx1">
                    <a:lumMod val="75000"/>
                  </a:schemeClr>
                </a:solidFill>
              </a:rPr>
              <a:t>Input from The Administrative Committee</a:t>
            </a:r>
          </a:p>
          <a:p>
            <a:pPr eaLnBrk="1" hangingPunct="1">
              <a:defRPr/>
            </a:pPr>
            <a:r>
              <a:rPr lang="en-US" sz="2800" dirty="0" smtClean="0">
                <a:solidFill>
                  <a:schemeClr val="tx1">
                    <a:lumMod val="75000"/>
                  </a:schemeClr>
                </a:solidFill>
              </a:rPr>
              <a:t>Reviewed by PES Technical Council, revised per their request, and approved July 2016</a:t>
            </a:r>
          </a:p>
        </p:txBody>
      </p:sp>
    </p:spTree>
    <p:extLst>
      <p:ext uri="{BB962C8B-B14F-4D97-AF65-F5344CB8AC3E}">
        <p14:creationId xmlns:p14="http://schemas.microsoft.com/office/powerpoint/2010/main" val="57682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325562"/>
          </a:xfrm>
        </p:spPr>
        <p:txBody>
          <a:bodyPr/>
          <a:lstStyle/>
          <a:p>
            <a:r>
              <a:rPr lang="en-US" altLang="en-US" sz="3600" dirty="0" smtClean="0"/>
              <a:t> Organization and Procedures Manual </a:t>
            </a:r>
            <a:r>
              <a:rPr lang="en-US" altLang="en-US" sz="2800" dirty="0" smtClean="0"/>
              <a:t>(continued)</a:t>
            </a:r>
          </a:p>
        </p:txBody>
      </p:sp>
      <p:sp>
        <p:nvSpPr>
          <p:cNvPr id="15363" name="Content Placeholder 2" descr="Rectangle: Click to edit Master text styles&#10;Second level&#10;Third level&#10;Fourth level&#10;Fifth level"/>
          <p:cNvSpPr>
            <a:spLocks noGrp="1"/>
          </p:cNvSpPr>
          <p:nvPr>
            <p:ph idx="1"/>
          </p:nvPr>
        </p:nvSpPr>
        <p:spPr>
          <a:xfrm>
            <a:off x="228600" y="1600200"/>
            <a:ext cx="8763000" cy="5181600"/>
          </a:xfrm>
        </p:spPr>
        <p:txBody>
          <a:bodyPr/>
          <a:lstStyle/>
          <a:p>
            <a:pPr eaLnBrk="1" hangingPunct="1"/>
            <a:r>
              <a:rPr lang="en-US" altLang="en-US" sz="2400" dirty="0" smtClean="0"/>
              <a:t>Comments received and changes made since voting notice:</a:t>
            </a:r>
          </a:p>
          <a:p>
            <a:pPr lvl="1"/>
            <a:r>
              <a:rPr lang="en-US" altLang="en-US" sz="2000" dirty="0" smtClean="0"/>
              <a:t>Missing comma – added Clause 3, Insulating fluids</a:t>
            </a:r>
          </a:p>
          <a:p>
            <a:pPr lvl="1"/>
            <a:r>
              <a:rPr lang="en-US" altLang="en-US" sz="2000" dirty="0" smtClean="0"/>
              <a:t>Stray letter on bullet list – removed Clause 8.4</a:t>
            </a:r>
          </a:p>
          <a:p>
            <a:pPr lvl="1"/>
            <a:r>
              <a:rPr lang="en-US" altLang="en-US" sz="2000" dirty="0" smtClean="0"/>
              <a:t>Poor wording first sentence Clause 8.1- revised</a:t>
            </a:r>
          </a:p>
          <a:p>
            <a:r>
              <a:rPr lang="en-US" sz="2400" dirty="0"/>
              <a:t>One major concern, Gary Hoffman indicated that IEEE SA AudCom has come full circle and feels much of the material (pertaining to the Standards process) in the O&amp;P does not belong and would have to be put back in the Sponsor P&amp;P (which we were told to take out).  This has not yet been formalized by AudCom, but may be in December.  The committee will have to decide how they wish to proceed</a:t>
            </a:r>
            <a:r>
              <a:rPr lang="en-US" sz="2800" dirty="0"/>
              <a:t>.</a:t>
            </a:r>
          </a:p>
          <a:p>
            <a:endParaRPr lang="en-US" altLang="en-US" dirty="0" smtClean="0"/>
          </a:p>
        </p:txBody>
      </p:sp>
    </p:spTree>
    <p:extLst>
      <p:ext uri="{BB962C8B-B14F-4D97-AF65-F5344CB8AC3E}">
        <p14:creationId xmlns:p14="http://schemas.microsoft.com/office/powerpoint/2010/main" val="11052826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RDER" val="3"/>
  <p:tag name="MULTI-LINE" val="true"/>
  <p:tag name="TEXT" val="&amp;Notes and Sources:"/>
  <p:tag name="FILL" val="false"/>
  <p:tag name="OPTIONAL" val="true"/>
  <p:tag name="NAME" val="Notes"/>
  <p:tag name="HEIGHT" val="5"/>
  <p:tag name="INDENTED" val="false"/>
  <p:tag name="CAPTION HEIGHT" val="2"/>
</p:tagLst>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2010-IEEE-PES-Template-Office07-V2</Template>
  <TotalTime>1612</TotalTime>
  <Words>968</Words>
  <Application>Microsoft Office PowerPoint</Application>
  <PresentationFormat>On-screen Show (4:3)</PresentationFormat>
  <Paragraphs>67</Paragraphs>
  <Slides>11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Tahoma</vt:lpstr>
      <vt:lpstr>Verdana</vt:lpstr>
      <vt:lpstr>Wingdings</vt:lpstr>
      <vt:lpstr>2010-IEEE-PES-Template-Office07-V2</vt:lpstr>
      <vt:lpstr>VISIO</vt:lpstr>
      <vt:lpstr>IEEE Transformers Committee</vt:lpstr>
      <vt:lpstr>Governance Documents Overview</vt:lpstr>
      <vt:lpstr>Committee Vote</vt:lpstr>
      <vt:lpstr>Policies and Procedures for: Working Groups </vt:lpstr>
      <vt:lpstr>Policies and Procedures for: Working Groups (continued)</vt:lpstr>
      <vt:lpstr>Policies and Procedures for: Working Groups (continued)</vt:lpstr>
      <vt:lpstr>Action!</vt:lpstr>
      <vt:lpstr>Transformers Committee Organization and Procedures Manual</vt:lpstr>
      <vt:lpstr> Organization and Procedures Manual (continued)</vt:lpstr>
      <vt:lpstr> Organization and Procedures Manual (continued)</vt:lpstr>
      <vt:lpstr>Action!</vt:lpstr>
    </vt:vector>
  </TitlesOfParts>
  <Company>IEEE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Peter Balma</cp:lastModifiedBy>
  <cp:revision>102</cp:revision>
  <cp:lastPrinted>2016-10-06T17:47:39Z</cp:lastPrinted>
  <dcterms:created xsi:type="dcterms:W3CDTF">2010-10-12T18:25:44Z</dcterms:created>
  <dcterms:modified xsi:type="dcterms:W3CDTF">2016-10-22T17:29:10Z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