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1" r:id="rId4"/>
    <p:sldId id="266" r:id="rId5"/>
    <p:sldId id="262" r:id="rId6"/>
    <p:sldId id="267" r:id="rId7"/>
    <p:sldId id="268" r:id="rId8"/>
    <p:sldId id="269" r:id="rId9"/>
    <p:sldId id="270" r:id="rId10"/>
    <p:sldId id="259" r:id="rId11"/>
    <p:sldId id="272" r:id="rId12"/>
    <p:sldId id="271" r:id="rId13"/>
    <p:sldId id="274" r:id="rId14"/>
    <p:sldId id="273" r:id="rId15"/>
    <p:sldId id="275" r:id="rId16"/>
    <p:sldId id="263" r:id="rId17"/>
    <p:sldId id="257" r:id="rId18"/>
    <p:sldId id="26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00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7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5521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90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9D18D-4FE8-4E69-AB97-47DCCDB42C71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0833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2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2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2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2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5000" y="6477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B8F1-32C4-4FA6-8475-9736D3D6E897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4800" y="64770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3F55A-A4D5-4B86-8122-8AFC95685EE5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EEC-13A4-413A-89D0-B2CAFE790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A766-C7D8-4D98-ACCC-A19565F1367B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CEA-27B6-4C84-9D21-A548A690A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B409-A68F-45CE-BA1A-AB9D1DC02882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4B61-D119-4C2A-B0FD-8BB9E4349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853B-E912-45C7-84AE-E7FB77CE837C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4AA-0150-4A50-A27C-0310240D4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79EC6-8B01-4B40-8478-17258611CA64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21DF-A11E-4644-91CD-53DC8D5D7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998C-1701-446A-9C46-D70577BCF9E9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2E9A-6385-4C30-BDC6-E81C10C4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091E7-AFA4-4D48-BA7B-D775766DCBAE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3F67-2221-4A6C-A554-369E8559B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363A-8EF7-4FF5-8770-A37D92B16B0D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8EDC-486C-486D-91C3-F0BB61E19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AF787-0912-409D-AAE9-FD1773A7772B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279-1404-4E11-81FA-B82ECB6FD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AC5-C6B8-433A-9C87-46EDF975B513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DB8F-D98A-42F3-AE15-FEC73D37F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41F0A5-EDB1-44ED-A710-B04655A3E7C2}" type="datetime1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3CEE0F-0A67-4BAA-86C5-A7ABFBF9A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620000" y="6248399"/>
            <a:ext cx="1524000" cy="531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8600" y="5707857"/>
            <a:ext cx="1066800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1066800"/>
            <a:ext cx="8153400" cy="258532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Hypatia Sans Pro"/>
              </a:rPr>
              <a:t>Transformers Committee</a:t>
            </a:r>
          </a:p>
          <a:p>
            <a:r>
              <a:rPr lang="en-US" sz="3600" b="1" dirty="0" smtClean="0">
                <a:latin typeface="Hypatia Sans Pro"/>
              </a:rPr>
              <a:t>Standards Luncheon</a:t>
            </a:r>
          </a:p>
          <a:p>
            <a:endParaRPr lang="en-US" sz="3600" b="1" dirty="0" smtClean="0">
              <a:latin typeface="Hypatia Sans Pro"/>
            </a:endParaRPr>
          </a:p>
          <a:p>
            <a:pPr algn="ctr"/>
            <a:r>
              <a:rPr lang="en-US" sz="5400" b="1" dirty="0" smtClean="0">
                <a:latin typeface="Palatino Linotype" pitchFamily="18" charset="0"/>
              </a:rPr>
              <a:t>Standards Development</a:t>
            </a:r>
            <a:endParaRPr lang="en-US" sz="5400" b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962400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Monday   30 October, 2017</a:t>
            </a:r>
          </a:p>
          <a:p>
            <a:pPr algn="ctr"/>
            <a:endParaRPr lang="en-US" sz="2800" b="1" dirty="0"/>
          </a:p>
          <a:p>
            <a:r>
              <a:rPr lang="en-US" sz="2800" b="1" dirty="0" smtClean="0"/>
              <a:t>Speakers:</a:t>
            </a:r>
          </a:p>
          <a:p>
            <a:r>
              <a:rPr lang="en-US" sz="2800" b="1" dirty="0" smtClean="0"/>
              <a:t>Malia </a:t>
            </a:r>
            <a:r>
              <a:rPr lang="en-US" sz="2800" b="1" dirty="0" err="1" smtClean="0"/>
              <a:t>Zaman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533400"/>
            <a:ext cx="8229600" cy="1905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Submission Deadline for the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last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Standards Board meeting in 2018 is Monday,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077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0" spc="-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+mn-ea"/>
              </a:rPr>
              <a:t>October</a:t>
            </a:r>
            <a:r>
              <a:rPr lang="en-US" sz="1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+mn-ea"/>
              </a:rPr>
              <a:t> </a:t>
            </a:r>
            <a:r>
              <a:rPr lang="en-US" sz="1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+mn-ea"/>
              </a:rPr>
              <a:t>15</a:t>
            </a:r>
            <a:r>
              <a:rPr lang="en-US" sz="10000" u="sng" baseline="3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+mn-ea"/>
              </a:rPr>
              <a:t>th</a:t>
            </a:r>
            <a:r>
              <a:rPr lang="en-US" sz="9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ea typeface="+mn-ea"/>
              </a:rPr>
              <a:t> </a:t>
            </a:r>
            <a:r>
              <a:rPr 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ea typeface="+mn-ea"/>
              </a:rPr>
              <a:t>Note: </a:t>
            </a:r>
            <a:r>
              <a:rPr 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next Committee Meeting is  </a:t>
            </a:r>
            <a:r>
              <a:rPr lang="en-US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March 25-29</a:t>
            </a: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</a:t>
            </a:r>
            <a:endParaRPr lang="en-US" sz="3200" b="1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181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/>
          <p:cNvSpPr txBox="1">
            <a:spLocks/>
          </p:cNvSpPr>
          <p:nvPr/>
        </p:nvSpPr>
        <p:spPr>
          <a:xfrm>
            <a:off x="533400" y="838200"/>
            <a:ext cx="8229600" cy="323056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>
                <a:solidFill>
                  <a:srgbClr val="336600"/>
                </a:solidFill>
                <a:effectLst/>
                <a:latin typeface="Arial"/>
                <a:cs typeface="Arial"/>
              </a:rPr>
              <a:t>Committee Ballot Status  </a:t>
            </a:r>
            <a:endParaRPr lang="en-US" sz="3200" dirty="0" smtClean="0">
              <a:solidFill>
                <a:srgbClr val="336600"/>
              </a:solidFill>
              <a:effectLst/>
              <a:latin typeface="Arial"/>
              <a:cs typeface="Arial"/>
            </a:endParaRPr>
          </a:p>
          <a:p>
            <a:r>
              <a:rPr lang="en-US" sz="2400" b="0" i="1" dirty="0" smtClean="0">
                <a:solidFill>
                  <a:srgbClr val="3366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(refer to page </a:t>
            </a:r>
            <a:r>
              <a:rPr lang="en-US" sz="2400" b="0" i="1" dirty="0">
                <a:solidFill>
                  <a:srgbClr val="3366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en-US" sz="2400" b="0" i="1" dirty="0" smtClean="0">
                <a:solidFill>
                  <a:srgbClr val="3366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of </a:t>
            </a:r>
            <a:r>
              <a:rPr lang="en-US" sz="2400" b="0" i="1" dirty="0">
                <a:solidFill>
                  <a:srgbClr val="3366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2400" b="0" i="1" dirty="0" smtClean="0">
                <a:solidFill>
                  <a:srgbClr val="3366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standards report)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As of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28 September,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2017</a:t>
            </a:r>
          </a:p>
          <a:p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1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 standard is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in ballot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8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/>
                <a:cs typeface="Arial"/>
              </a:rPr>
              <a:t>standards are in comment resolution</a:t>
            </a:r>
            <a:endParaRPr lang="en-US" sz="2400" dirty="0">
              <a:solidFill>
                <a:srgbClr val="3366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1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336600"/>
                </a:solidFill>
                <a:effectLst/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solidFill>
                  <a:srgbClr val="336600"/>
                </a:solidFill>
                <a:effectLst/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>
                <a:solidFill>
                  <a:srgbClr val="336600"/>
                </a:solidFill>
              </a:rPr>
              <a:t/>
            </a:r>
            <a:br>
              <a:rPr lang="en-US" sz="3200" dirty="0" smtClean="0">
                <a:solidFill>
                  <a:srgbClr val="336600"/>
                </a:solidFill>
              </a:rPr>
            </a:br>
            <a:r>
              <a:rPr lang="en-US" sz="2700" b="0" i="1" dirty="0" smtClean="0">
                <a:solidFill>
                  <a:srgbClr val="336600"/>
                </a:solidFill>
                <a:effectLst/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solidFill>
                  <a:srgbClr val="336600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solidFill>
                <a:srgbClr val="3366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56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Active PARS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PARs expire December 31, 2017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spcAft>
                <a:spcPts val="600"/>
              </a:spcAft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extensions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approved/requested for all the above</a:t>
            </a:r>
          </a:p>
          <a:p>
            <a:pPr>
              <a:spcAft>
                <a:spcPts val="600"/>
              </a:spcAft>
              <a:tabLst>
                <a:tab pos="3657600" algn="l"/>
              </a:tabLst>
            </a:pP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December Agenda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5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336600"/>
                </a:solidFill>
                <a:effectLst/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solidFill>
                  <a:srgbClr val="336600"/>
                </a:solidFill>
                <a:effectLst/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>
                <a:solidFill>
                  <a:srgbClr val="336600"/>
                </a:solidFill>
              </a:rPr>
              <a:t/>
            </a:r>
            <a:br>
              <a:rPr lang="en-US" sz="3200" dirty="0" smtClean="0">
                <a:solidFill>
                  <a:srgbClr val="336600"/>
                </a:solidFill>
              </a:rPr>
            </a:br>
            <a:r>
              <a:rPr lang="en-US" sz="2700" b="0" i="1" dirty="0" smtClean="0">
                <a:solidFill>
                  <a:srgbClr val="336600"/>
                </a:solidFill>
                <a:effectLst/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solidFill>
                  <a:srgbClr val="336600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solidFill>
                <a:srgbClr val="3366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56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Active PARS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PARs expire December 31,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5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>
              <a:spcAft>
                <a:spcPts val="600"/>
              </a:spcAft>
              <a:tabLst>
                <a:tab pos="3657600" algn="l"/>
              </a:tabLst>
            </a:pP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tabLst>
                <a:tab pos="3657600" algn="l"/>
              </a:tabLst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5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56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Active PARS</a:t>
            </a:r>
          </a:p>
          <a:p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PARs expire December 31,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28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Draft Development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8 </a:t>
            </a: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In Ballot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In Comment Resolution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December Agenda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- 1</a:t>
            </a: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5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56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Active PARS</a:t>
            </a:r>
          </a:p>
          <a:p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PARs expire December 31,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en-US" sz="28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Draft Development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In Ballot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In Comment Resolution	-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0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spcAft>
                <a:spcPts val="600"/>
              </a:spcAft>
              <a:tabLst>
                <a:tab pos="3657600" algn="l"/>
              </a:tabLst>
            </a:pPr>
            <a:endParaRPr lang="en-US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5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0010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Status –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Standards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(refer to page 10 of the standards report)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7526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16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expire in 2018</a:t>
            </a:r>
          </a:p>
          <a:p>
            <a:pPr marL="463550">
              <a:buFont typeface="Arial" pitchFamily="34" charset="0"/>
              <a:buChar char="•"/>
            </a:pP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 1 standard has no active PAR</a:t>
            </a:r>
            <a:endParaRPr lang="en-US" sz="24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1242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8 Standards expire in 2019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have no active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PARS (2 pending)</a:t>
            </a:r>
            <a:endParaRPr lang="en-US" sz="24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4958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13 Standards expire in 2020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have no active </a:t>
            </a:r>
            <a:r>
              <a:rPr lang="en-US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PARS (2 pending)</a:t>
            </a:r>
            <a:endParaRPr lang="en-US" sz="24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1308" y="838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336600"/>
                </a:solidFill>
              </a:rPr>
              <a:t>Standards Luncheon Topics</a:t>
            </a:r>
            <a:endParaRPr lang="en-US" sz="3600" dirty="0">
              <a:solidFill>
                <a:srgbClr val="3366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3124200"/>
          </a:xfrm>
        </p:spPr>
        <p:txBody>
          <a:bodyPr/>
          <a:lstStyle/>
          <a:p>
            <a:pPr marL="857250" lvl="1" indent="-400050">
              <a:buClrTx/>
              <a:buFont typeface="+mj-lt"/>
              <a:buAutoNum type="romanUcPeriod"/>
            </a:pPr>
            <a:endParaRPr lang="en-US" sz="1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28700" lvl="1" indent="-571500">
              <a:buClrTx/>
              <a:buFont typeface="+mj-lt"/>
              <a:buAutoNum type="romanUcPeriod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Tips on PAR Submission – Malia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Zaman</a:t>
            </a:r>
            <a:endParaRPr lang="en-US" sz="24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028700" lvl="1" indent="-571500">
              <a:buClrTx/>
              <a:buFont typeface="+mj-lt"/>
              <a:buAutoNum type="romanUcPeriod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IEEE-SA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Etools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Stds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Development</a:t>
            </a:r>
            <a:r>
              <a:rPr lang="en-US" sz="2400" dirty="0" smtClean="0"/>
              <a:t> </a:t>
            </a:r>
            <a:r>
              <a:rPr lang="en-US" sz="2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Malia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Zaman</a:t>
            </a:r>
            <a:endParaRPr lang="en-US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ClrTx/>
              <a:buNone/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lvl="1">
              <a:buNone/>
            </a:pPr>
            <a:endParaRPr lang="en-US" sz="1400" dirty="0">
              <a:latin typeface="Browallia New" pitchFamily="34" charset="-34"/>
              <a:cs typeface="Browallia New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800" dirty="0">
                <a:latin typeface="+mj-lt"/>
              </a:rPr>
              <a:t>Q&amp;A - all</a:t>
            </a:r>
            <a:endParaRPr lang="en-US" sz="3200" dirty="0">
              <a:latin typeface="+mj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" pitchFamily="34" charset="-127"/>
              <a:ea typeface="Gulim" pitchFamily="34" charset="-127"/>
              <a:cs typeface="Gautami" pitchFamily="2"/>
            </a:endParaRPr>
          </a:p>
          <a:p>
            <a:pPr>
              <a:buClr>
                <a:schemeClr val="tx1"/>
              </a:buClr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formal Roman" pitchFamily="66" charset="0"/>
              <a:cs typeface="Gautami" pitchFamily="2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2" descr="http://www.picgifs.com/clip-art/activities/eating/clip-art-eating-7459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62400"/>
            <a:ext cx="1532153" cy="19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00200" y="1848492"/>
            <a:ext cx="597185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>Any Questions?</a:t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F3D88"/>
                </a:solidFill>
                <a:effectLst/>
                <a:uLnTx/>
                <a:uFillTx/>
                <a:latin typeface="Arial"/>
                <a:ea typeface="ＭＳ Ｐゴシック"/>
                <a:cs typeface="+mj-cs"/>
              </a:rPr>
              <a:t>		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F3D88"/>
              </a:solidFill>
              <a:effectLst/>
              <a:uLnTx/>
              <a:uFillTx/>
              <a:latin typeface="Arial"/>
              <a:ea typeface="ＭＳ Ｐゴシック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396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James Graham, P.E.</a:t>
            </a:r>
          </a:p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Transformers Committee </a:t>
            </a:r>
          </a:p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Standards Coordinator</a:t>
            </a:r>
          </a:p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Email: 	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8FA7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jimgraham@ieee.org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198FA7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7938" marR="0" lvl="3" indent="-79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95600"/>
            <a:ext cx="2400300" cy="291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9607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609600"/>
            <a:ext cx="7848600" cy="9144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Semi-annual Status Report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219200"/>
            <a:ext cx="4953000" cy="3048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Standards approved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PARs approved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Ballot Status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PARs Status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Standards Status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Committee Org Chart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685800"/>
            <a:ext cx="3124200" cy="403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34000" y="838200"/>
            <a:ext cx="3124200" cy="403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105400" y="990600"/>
            <a:ext cx="3124200" cy="403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876800" y="1143000"/>
          <a:ext cx="3140075" cy="4064000"/>
        </p:xfrm>
        <a:graphic>
          <a:graphicData uri="http://schemas.openxmlformats.org/presentationml/2006/ole">
            <p:oleObj spid="_x0000_s2050" name="Acrobat Document" r:id="rId3" imgW="5830114" imgH="7542857" progId="AcroExch.Document.7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3980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306286"/>
          </a:xfrm>
        </p:spPr>
        <p:txBody>
          <a:bodyPr/>
          <a:lstStyle/>
          <a:p>
            <a:r>
              <a:rPr 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Standards approved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last </a:t>
            </a: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b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 Narrow" panose="020B0606020202030204" pitchFamily="34" charset="0"/>
              </a:rPr>
              <a:t> 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NOTE:  Standards have a life of Ten (10)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Years</a:t>
            </a: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1457110"/>
            <a:ext cx="8382000" cy="431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Standards approved 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b="1" dirty="0" smtClean="0">
                <a:solidFill>
                  <a:srgbClr val="00B050"/>
                </a:solidFill>
              </a:rPr>
              <a:t>none</a:t>
            </a:r>
            <a:endParaRPr lang="en-US" sz="2400" b="1" dirty="0" smtClean="0"/>
          </a:p>
          <a:p>
            <a:pPr>
              <a:spcAft>
                <a:spcPts val="1200"/>
              </a:spcAft>
            </a:pP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C57.12.20 </a:t>
            </a:r>
            <a:r>
              <a:rPr lang="en-US" sz="2000" dirty="0" smtClean="0"/>
              <a:t>	Standard for Overhead-Type Distribution Transformers 500 </a:t>
            </a:r>
            <a:r>
              <a:rPr lang="en-US" sz="2000" dirty="0" err="1" smtClean="0"/>
              <a:t>kVA</a:t>
            </a:r>
            <a:r>
              <a:rPr lang="en-US" sz="2000" dirty="0" smtClean="0"/>
              <a:t> and Smaller: High Voltage, 34 500 V and Below; Low Voltage, 7970/13 800Y V and Below</a:t>
            </a:r>
            <a:endParaRPr lang="en-US" sz="2000" spc="-15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PC57.12.36</a:t>
            </a:r>
            <a:r>
              <a:rPr lang="en-US" sz="2000" dirty="0" smtClean="0"/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Standard Requirements for Liquid-Immersed Distribution Substation Transformers</a:t>
            </a: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PC57.12.40</a:t>
            </a:r>
            <a:r>
              <a:rPr lang="en-US" sz="2000" dirty="0" smtClean="0"/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Standard for Network, Three-Phase Transformers, 2500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Smaller; High Voltage, 34 500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GrdY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/19 920 and Below; Low Voltage, 600 V and Below; Subway and Vault Types (Liquid Immersed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828800" indent="-1828800">
              <a:spcAft>
                <a:spcPts val="300"/>
              </a:spcAf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306286"/>
          </a:xfrm>
        </p:spPr>
        <p:txBody>
          <a:bodyPr/>
          <a:lstStyle/>
          <a:p>
            <a:r>
              <a:rPr 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Standards approved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last </a:t>
            </a: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b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 Narrow" panose="020B0606020202030204" pitchFamily="34" charset="0"/>
              </a:rPr>
              <a:t> 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NOTE:  Standards have a life of Ten (10)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Years</a:t>
            </a: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57200" y="1490246"/>
            <a:ext cx="8382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 approved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>
              <a:spcAft>
                <a:spcPts val="6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PC57.12.58</a:t>
            </a:r>
            <a:r>
              <a:rPr lang="en-US" sz="2000" dirty="0" smtClean="0"/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Guide for Conducting a Transient Voltage Analysis of a Dry-Type Transformer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Coil</a:t>
            </a:r>
            <a:endParaRPr lang="en-US" sz="2000" b="1" dirty="0" smtClean="0">
              <a:solidFill>
                <a:srgbClr val="0033CC"/>
              </a:solidFill>
            </a:endParaRPr>
          </a:p>
          <a:p>
            <a:pPr marL="1828800" indent="-1828800">
              <a:spcAft>
                <a:spcPts val="6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PC57.140</a:t>
            </a:r>
            <a:r>
              <a:rPr lang="en-US" sz="2000" dirty="0" smtClean="0"/>
              <a:t>	Guide for Evaluation and reconditioning of Liquid Immersed Power Transformers</a:t>
            </a:r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P60076-57-129</a:t>
            </a:r>
            <a:r>
              <a:rPr lang="en-US" sz="2000" dirty="0" smtClean="0"/>
              <a:t>	Standard for General Requirements and Test Code for Oil-Immersed HVDC Converter </a:t>
            </a:r>
            <a:r>
              <a:rPr lang="en-US" sz="2000" dirty="0" smtClean="0"/>
              <a:t>Transformers</a:t>
            </a:r>
          </a:p>
          <a:p>
            <a:pPr marL="1828800" indent="-1828800"/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pPr marL="1828800" indent="-1828800"/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Corrigenda Approved  -  None</a:t>
            </a:r>
            <a:endParaRPr kumimoji="0" lang="en-US" sz="2400" b="1" i="0" u="sng" strike="noStrike" cap="none" normalizeH="0" baseline="0" dirty="0">
              <a:ln>
                <a:noFill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AutoShape 2"/>
          <p:cNvSpPr txBox="1">
            <a:spLocks noChangeAspect="1" noChangeArrowheads="1"/>
          </p:cNvSpPr>
          <p:nvPr/>
        </p:nvSpPr>
        <p:spPr>
          <a:xfrm>
            <a:off x="209550" y="457200"/>
            <a:ext cx="862965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PARs approved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last 6 months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04800" y="1219200"/>
            <a:ext cx="86106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eaLnBrk="0" hangingPunct="0">
              <a:spcBef>
                <a:spcPts val="0"/>
              </a:spcBef>
              <a:spcAft>
                <a:spcPts val="1200"/>
              </a:spcAft>
            </a:pPr>
            <a:r>
              <a:rPr lang="en-US" sz="2400" b="1" u="sng" dirty="0" smtClean="0">
                <a:solidFill>
                  <a:srgbClr val="00B050"/>
                </a:solidFill>
              </a:rPr>
              <a:t>Approved PARs </a:t>
            </a:r>
            <a:r>
              <a:rPr lang="en-US" sz="2400" b="1" u="sng" dirty="0" smtClean="0">
                <a:solidFill>
                  <a:srgbClr val="00B050"/>
                </a:solidFill>
              </a:rPr>
              <a:t>for </a:t>
            </a:r>
            <a:r>
              <a:rPr lang="en-US" sz="2400" b="1" u="sng" dirty="0" smtClean="0">
                <a:solidFill>
                  <a:srgbClr val="00B050"/>
                </a:solidFill>
              </a:rPr>
              <a:t>New </a:t>
            </a:r>
            <a:r>
              <a:rPr lang="en-US" sz="2400" b="1" u="sng" dirty="0" smtClean="0">
                <a:solidFill>
                  <a:srgbClr val="00B050"/>
                </a:solidFill>
              </a:rPr>
              <a:t>Standards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b="1" i="1" dirty="0" smtClean="0">
                <a:solidFill>
                  <a:srgbClr val="00B050"/>
                </a:solidFill>
              </a:rPr>
              <a:t>None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109728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PARs for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(approved until 31 December, 2021)  </a:t>
            </a: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PC57.12.38</a:t>
            </a:r>
            <a:r>
              <a:rPr lang="en-US" sz="2000" dirty="0" smtClean="0"/>
              <a:t>	Standard for Pad-Mounted-Type, Self-Cooled, Single-Phase Distribution Transformers 250 </a:t>
            </a:r>
            <a:r>
              <a:rPr lang="en-US" sz="2000" dirty="0" err="1" smtClean="0"/>
              <a:t>kVA</a:t>
            </a:r>
            <a:r>
              <a:rPr lang="en-US" sz="2000" dirty="0" smtClean="0"/>
              <a:t> and Smaller: High Voltage, 34 500 </a:t>
            </a:r>
            <a:r>
              <a:rPr lang="en-US" sz="2000" dirty="0" err="1" smtClean="0"/>
              <a:t>GrdY</a:t>
            </a:r>
            <a:r>
              <a:rPr lang="en-US" sz="2000" dirty="0" smtClean="0"/>
              <a:t>/19 920 V and Below; Low Voltage, 480/240 V and Below</a:t>
            </a: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PC57.91</a:t>
            </a:r>
            <a:r>
              <a:rPr lang="en-US" sz="2000" dirty="0" smtClean="0"/>
              <a:t>	Guide for Loading Mineral-Oil-Immersed Transformers and Step-Voltage Regulators</a:t>
            </a: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PC57.123</a:t>
            </a:r>
            <a:r>
              <a:rPr lang="en-US" sz="2000" dirty="0" smtClean="0"/>
              <a:t>	Guide for Transformer Loss Measurement</a:t>
            </a:r>
          </a:p>
          <a:p>
            <a:pPr marL="1828800" indent="-1828800">
              <a:spcAft>
                <a:spcPts val="300"/>
              </a:spcAft>
            </a:pPr>
            <a:r>
              <a:rPr lang="en-US" sz="2000" b="1" dirty="0" smtClean="0">
                <a:solidFill>
                  <a:srgbClr val="0033CC"/>
                </a:solidFill>
              </a:rPr>
              <a:t>PC57.124</a:t>
            </a:r>
            <a:r>
              <a:rPr lang="en-US" sz="2000" dirty="0" smtClean="0"/>
              <a:t>	Recommended Practice for the Detection of Partial Discharge and the Measurement of Apparent Charge in Dry-Type </a:t>
            </a:r>
            <a:r>
              <a:rPr lang="en-US" sz="2000" dirty="0" smtClean="0"/>
              <a:t>Transformers</a:t>
            </a:r>
          </a:p>
          <a:p>
            <a:pPr marL="1828800" indent="-1828800">
              <a:spcAft>
                <a:spcPts val="300"/>
              </a:spcAft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PARs have a life of 4 Years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AutoShape 2"/>
          <p:cNvSpPr txBox="1">
            <a:spLocks noChangeAspect="1" noChangeArrowheads="1"/>
          </p:cNvSpPr>
          <p:nvPr/>
        </p:nvSpPr>
        <p:spPr>
          <a:xfrm>
            <a:off x="209550" y="457200"/>
            <a:ext cx="862965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PARs approved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last 6 months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04800" y="1526979"/>
            <a:ext cx="86106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PARs for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(approved until 31 December, 2021)  </a:t>
            </a:r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PC57.12.51</a:t>
            </a:r>
            <a:r>
              <a:rPr lang="en-US" sz="2000" b="1" dirty="0" smtClean="0"/>
              <a:t>	</a:t>
            </a:r>
            <a:r>
              <a:rPr lang="en-US" sz="2000" dirty="0" smtClean="0"/>
              <a:t>Guide for Mechanical Interchangeability of Ventilated Dry Type Transformers</a:t>
            </a:r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PC57.160</a:t>
            </a:r>
            <a:r>
              <a:rPr lang="en-US" sz="2000" b="1" dirty="0" smtClean="0"/>
              <a:t>	</a:t>
            </a:r>
            <a:r>
              <a:rPr lang="en-US" sz="2000" dirty="0" smtClean="0"/>
              <a:t>Guide for the Electrical Measurement of Partial Discharges in High Voltage Bushings and Instrument </a:t>
            </a:r>
            <a:r>
              <a:rPr lang="en-US" sz="2000" dirty="0" smtClean="0"/>
              <a:t>Transformers</a:t>
            </a:r>
          </a:p>
          <a:p>
            <a:pPr marL="1828800" indent="-1828800"/>
            <a:endParaRPr lang="en-US" sz="2000" dirty="0" smtClean="0"/>
          </a:p>
          <a:p>
            <a:pPr marL="1828800" indent="-1828800"/>
            <a:r>
              <a:rPr lang="en-US" sz="2000" b="1" i="1" dirty="0" smtClean="0">
                <a:solidFill>
                  <a:srgbClr val="336600"/>
                </a:solidFill>
              </a:rPr>
              <a:t>PAR Modifications do not change the PAR expiration date</a:t>
            </a:r>
            <a:r>
              <a:rPr lang="en-US" sz="20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u="sng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/>
            <a:endParaRPr lang="en-US" sz="2000" b="1" u="sng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/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Corrigenda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sz="2400" b="1" i="1" dirty="0" smtClean="0">
              <a:solidFill>
                <a:srgbClr val="336600"/>
              </a:solidFill>
            </a:endParaRPr>
          </a:p>
          <a:p>
            <a:pPr marL="1828800" indent="-1828800"/>
            <a:endParaRPr lang="en-US" sz="2000" b="1" i="1" dirty="0" smtClean="0">
              <a:solidFill>
                <a:srgbClr val="336600"/>
              </a:solidFill>
            </a:endParaRPr>
          </a:p>
          <a:p>
            <a:pPr marL="1828800" indent="-1828800"/>
            <a:endParaRPr lang="en-US" sz="2000" b="1" i="1" dirty="0" smtClean="0">
              <a:solidFill>
                <a:srgbClr val="33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F8EDC-486C-486D-91C3-F0BB61E194C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AutoShape 2"/>
          <p:cNvSpPr txBox="1">
            <a:spLocks noChangeAspect="1" noChangeArrowheads="1"/>
          </p:cNvSpPr>
          <p:nvPr/>
        </p:nvSpPr>
        <p:spPr>
          <a:xfrm>
            <a:off x="209550" y="457200"/>
            <a:ext cx="862965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PARs approved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last 6 months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04800" y="1403870"/>
            <a:ext cx="86106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PARs for </a:t>
            </a:r>
            <a:r>
              <a:rPr lang="en-US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(all expire as noted)  </a:t>
            </a:r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PC57.13.8</a:t>
            </a:r>
            <a:r>
              <a:rPr lang="en-US" sz="2000" dirty="0" smtClean="0"/>
              <a:t>	Standard Requirements for Station Service Voltage Transformers </a:t>
            </a:r>
            <a:r>
              <a:rPr lang="en-US" sz="2000" b="1" dirty="0" smtClean="0"/>
              <a:t>(December 2019)</a:t>
            </a:r>
            <a:endParaRPr lang="en-US" sz="2000" dirty="0" smtClean="0"/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PC57.19.04</a:t>
            </a:r>
            <a:r>
              <a:rPr lang="en-US" sz="2000" dirty="0" smtClean="0"/>
              <a:t>	Standard Performance Characteristics and Dimensions for High Current Power Transformer Bushings with Rated Continuous Current in Excess of 5000 A in Bus Enclosures</a:t>
            </a:r>
          </a:p>
          <a:p>
            <a:pPr marL="1828800" indent="-1828800"/>
            <a:r>
              <a:rPr lang="en-US" sz="2000" b="1" dirty="0" smtClean="0"/>
              <a:t>	(December 2018)</a:t>
            </a:r>
            <a:endParaRPr lang="en-US" sz="2000" dirty="0" smtClean="0"/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PC57.160</a:t>
            </a:r>
            <a:r>
              <a:rPr lang="en-US" sz="2000" b="1" dirty="0" smtClean="0"/>
              <a:t>	</a:t>
            </a:r>
            <a:r>
              <a:rPr lang="en-US" sz="2000" dirty="0" smtClean="0"/>
              <a:t>Guide for the Electrical Measurement of Partial Discharges in High Voltage Bushings and Instrument Transformers </a:t>
            </a:r>
            <a:r>
              <a:rPr lang="en-US" sz="2000" b="1" dirty="0" smtClean="0"/>
              <a:t>(December 2019)</a:t>
            </a:r>
            <a:endParaRPr lang="en-US" sz="2000" dirty="0" smtClean="0"/>
          </a:p>
          <a:p>
            <a:pPr marL="1828800" indent="-1828800"/>
            <a:r>
              <a:rPr lang="en-US" sz="2000" b="1" dirty="0" smtClean="0">
                <a:solidFill>
                  <a:srgbClr val="0033CC"/>
                </a:solidFill>
              </a:rPr>
              <a:t>PC57.161</a:t>
            </a:r>
            <a:r>
              <a:rPr lang="en-US" sz="2000" dirty="0" smtClean="0"/>
              <a:t>	Guide for Dielectric Frequency Response Test </a:t>
            </a:r>
            <a:r>
              <a:rPr lang="en-US" sz="2000" b="1" dirty="0" smtClean="0"/>
              <a:t>(December 2018</a:t>
            </a:r>
            <a:r>
              <a:rPr lang="en-US" sz="2000" b="1" dirty="0" smtClean="0"/>
              <a:t>)</a:t>
            </a:r>
            <a:endParaRPr lang="en-US" sz="2000" dirty="0" smtClean="0"/>
          </a:p>
          <a:p>
            <a:pPr marL="1828800" indent="-1828800"/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Expiration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724400"/>
          </a:xfrm>
        </p:spPr>
        <p:txBody>
          <a:bodyPr>
            <a:normAutofit fontScale="85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PARs</a:t>
            </a:r>
            <a:r>
              <a:rPr lang="en-US" sz="26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have a </a:t>
            </a:r>
            <a:r>
              <a:rPr lang="en-US" sz="2600" b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four</a:t>
            </a:r>
            <a:r>
              <a:rPr lang="en-US" sz="26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year life </a:t>
            </a: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cycle, from the calendar year of Standards Board approval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1828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6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</a:t>
            </a: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approved in January 2017 expires December 31, 2021.</a:t>
            </a:r>
          </a:p>
          <a:p>
            <a:pPr marL="18288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 marL="1828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6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PAR</a:t>
            </a: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approved in December 2017 expires December 31, 2021.</a:t>
            </a:r>
          </a:p>
          <a:p>
            <a:pPr>
              <a:buNone/>
            </a:pPr>
            <a:endParaRPr lang="en-US" sz="2600" dirty="0"/>
          </a:p>
          <a:p>
            <a:pPr marL="1828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</a:t>
            </a:r>
            <a:r>
              <a:rPr lang="en-US" sz="26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have </a:t>
            </a:r>
            <a:r>
              <a:rPr lang="en-US" sz="26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a Ten Year life cycle from the </a:t>
            </a:r>
            <a:r>
              <a:rPr lang="en-US" sz="2600" u="sng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Board </a:t>
            </a:r>
            <a:r>
              <a:rPr lang="en-US" sz="2600" u="sng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approval date</a:t>
            </a:r>
            <a:r>
              <a:rPr lang="en-US" sz="26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600" i="1" dirty="0"/>
              <a:t>   </a:t>
            </a:r>
            <a:r>
              <a:rPr lang="en-US" sz="2600" i="1" dirty="0">
                <a:solidFill>
                  <a:srgbClr val="336600"/>
                </a:solidFill>
              </a:rPr>
              <a:t>Example</a:t>
            </a:r>
            <a:r>
              <a:rPr lang="en-US" sz="2600" dirty="0">
                <a:solidFill>
                  <a:srgbClr val="336600"/>
                </a:solidFill>
              </a:rPr>
              <a:t>: </a:t>
            </a:r>
            <a:r>
              <a:rPr lang="en-US" sz="2600" dirty="0" smtClean="0">
                <a:solidFill>
                  <a:srgbClr val="336600"/>
                </a:solidFill>
              </a:rPr>
              <a:t>C57.12.20  </a:t>
            </a:r>
            <a:r>
              <a:rPr lang="en-US" sz="2600" dirty="0">
                <a:solidFill>
                  <a:srgbClr val="336600"/>
                </a:solidFill>
              </a:rPr>
              <a:t>Approved </a:t>
            </a:r>
            <a:r>
              <a:rPr lang="en-US" sz="2600" dirty="0" smtClean="0">
                <a:solidFill>
                  <a:srgbClr val="336600"/>
                </a:solidFill>
              </a:rPr>
              <a:t>09/28/2017</a:t>
            </a:r>
            <a:endParaRPr lang="en-US" sz="2600" dirty="0">
              <a:solidFill>
                <a:srgbClr val="336600"/>
              </a:solidFill>
            </a:endParaRPr>
          </a:p>
          <a:p>
            <a:pPr>
              <a:buNone/>
            </a:pPr>
            <a:r>
              <a:rPr lang="en-US" sz="2600" dirty="0">
                <a:solidFill>
                  <a:srgbClr val="336600"/>
                </a:solidFill>
              </a:rPr>
              <a:t>		Expires  11/9/ </a:t>
            </a:r>
            <a:r>
              <a:rPr lang="en-US" sz="2600" dirty="0" smtClean="0">
                <a:solidFill>
                  <a:srgbClr val="336600"/>
                </a:solidFill>
              </a:rPr>
              <a:t>2027 </a:t>
            </a:r>
            <a:endParaRPr lang="en-US" sz="2600" dirty="0">
              <a:solidFill>
                <a:srgbClr val="336600"/>
              </a:solidFill>
            </a:endParaRPr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0042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239000" cy="68579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2018 </a:t>
            </a:r>
            <a:r>
              <a:rPr lang="en-US" sz="28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Standards Board Deadlines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524001"/>
          <a:ext cx="7162800" cy="3581397"/>
        </p:xfrm>
        <a:graphic>
          <a:graphicData uri="http://schemas.openxmlformats.org/drawingml/2006/table">
            <a:tbl>
              <a:tblPr/>
              <a:tblGrid>
                <a:gridCol w="4280209"/>
                <a:gridCol w="2882591"/>
              </a:tblGrid>
              <a:tr h="51015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Standards Board Meeting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Submission Deadline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January 2018 (teleconference)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December, 2017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March 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 January, 2018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April 2018 (teleconference)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 March, 2018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June 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 May, 2018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September 2018 (teleconference)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 July, 2018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914400" algn="l"/>
                          <a:tab pos="1828800" algn="l"/>
                        </a:tabLst>
                      </a:pPr>
                      <a:r>
                        <a:rPr lang="en-US" sz="2000" dirty="0">
                          <a:solidFill>
                            <a:srgbClr val="3366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December 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solidFill>
                            <a:srgbClr val="33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October, 2018</a:t>
                      </a:r>
                      <a:endParaRPr lang="en-US" sz="2000" dirty="0">
                        <a:solidFill>
                          <a:srgbClr val="33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9815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2010-IEEE-PES-Template-Office07-V2</Template>
  <TotalTime>179</TotalTime>
  <Words>454</Words>
  <Application>Microsoft Office PowerPoint</Application>
  <PresentationFormat>On-screen Show (4:3)</PresentationFormat>
  <Paragraphs>164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2010-IEEE-PES-Template-Office07-V2</vt:lpstr>
      <vt:lpstr>Adobe Acrobat Document</vt:lpstr>
      <vt:lpstr>Slide 1</vt:lpstr>
      <vt:lpstr>Slide 2</vt:lpstr>
      <vt:lpstr>Standards approved in last 6 months  NOTE:  Standards have a life of Ten (10) Years</vt:lpstr>
      <vt:lpstr>Standards approved in last 6 months  NOTE:  Standards have a life of Ten (10) Years</vt:lpstr>
      <vt:lpstr>Slide 5</vt:lpstr>
      <vt:lpstr>Slide 6</vt:lpstr>
      <vt:lpstr>Slide 7</vt:lpstr>
      <vt:lpstr>Expiration Dates</vt:lpstr>
      <vt:lpstr>2018 Standards Board Deadlines</vt:lpstr>
      <vt:lpstr>Slide 10</vt:lpstr>
      <vt:lpstr>Slide 11</vt:lpstr>
      <vt:lpstr>Status - Active PARs  ( refer to page 5 if the standards report) </vt:lpstr>
      <vt:lpstr>Status - Active PARs  ( refer to page 5 if the standards report) </vt:lpstr>
      <vt:lpstr>Status - Active PARs  ( refer to page 5 if the standards report) </vt:lpstr>
      <vt:lpstr>Status - Active PARs  ( refer to page 5 if the standards report) </vt:lpstr>
      <vt:lpstr>Slide 16</vt:lpstr>
      <vt:lpstr>Slide 17</vt:lpstr>
      <vt:lpstr>Slide 18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James</cp:lastModifiedBy>
  <cp:revision>26</cp:revision>
  <dcterms:created xsi:type="dcterms:W3CDTF">2010-10-12T18:25:44Z</dcterms:created>
  <dcterms:modified xsi:type="dcterms:W3CDTF">2017-10-29T03:46:10Z</dcterms:modified>
</cp:coreProperties>
</file>