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2"/>
  </p:notesMasterIdLst>
  <p:handoutMasterIdLst>
    <p:handoutMasterId r:id="rId13"/>
  </p:handoutMasterIdLst>
  <p:sldIdLst>
    <p:sldId id="256" r:id="rId2"/>
    <p:sldId id="257" r:id="rId3"/>
    <p:sldId id="264" r:id="rId4"/>
    <p:sldId id="259" r:id="rId5"/>
    <p:sldId id="265" r:id="rId6"/>
    <p:sldId id="266" r:id="rId7"/>
    <p:sldId id="267" r:id="rId8"/>
    <p:sldId id="280" r:id="rId9"/>
    <p:sldId id="281" r:id="rId10"/>
    <p:sldId id="268" r:id="rId1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62" autoAdjust="0"/>
    <p:restoredTop sz="94690" autoAdjust="0"/>
  </p:normalViewPr>
  <p:slideViewPr>
    <p:cSldViewPr>
      <p:cViewPr varScale="1">
        <p:scale>
          <a:sx n="72" d="100"/>
          <a:sy n="72" d="100"/>
        </p:scale>
        <p:origin x="10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99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517BCE2F-D61D-4E62-9703-CE4355CD4BE1}" type="datetimeFigureOut">
              <a:rPr lang="en-US"/>
              <a:pPr>
                <a:defRPr/>
              </a:pPr>
              <a:t>10/25/2019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DF89C0AE-FA5D-4CAC-A347-B98AF004D18F}" type="slidenum">
              <a:rPr lang="en-US"/>
              <a:pPr>
                <a:defRPr/>
              </a:pPr>
              <a:t>‹#›</a:t>
            </a:fld>
            <a:endParaRPr lang="en-US"/>
          </a:p>
        </p:txBody>
      </p:sp>
    </p:spTree>
    <p:extLst>
      <p:ext uri="{BB962C8B-B14F-4D97-AF65-F5344CB8AC3E}">
        <p14:creationId xmlns:p14="http://schemas.microsoft.com/office/powerpoint/2010/main" val="35467806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D1A9F68A-0DBD-43D5-954F-5B0E34CD104D}" type="datetimeFigureOut">
              <a:rPr lang="en-US"/>
              <a:pPr>
                <a:defRPr/>
              </a:pPr>
              <a:t>10/25/2019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1B3FFB0F-448F-4553-814C-95956908CAC5}" type="slidenum">
              <a:rPr lang="en-US"/>
              <a:pPr>
                <a:defRPr/>
              </a:pPr>
              <a:t>‹#›</a:t>
            </a:fld>
            <a:endParaRPr lang="en-US"/>
          </a:p>
        </p:txBody>
      </p:sp>
    </p:spTree>
    <p:extLst>
      <p:ext uri="{BB962C8B-B14F-4D97-AF65-F5344CB8AC3E}">
        <p14:creationId xmlns:p14="http://schemas.microsoft.com/office/powerpoint/2010/main" val="18899666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6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E9D18D-4FE8-4E69-AB97-47DCCDB42C71}" type="slidenum">
              <a:rPr lang="en-US" smtClean="0"/>
              <a:pPr/>
              <a:t>1</a:t>
            </a:fld>
            <a:endParaRPr lang="en-US"/>
          </a:p>
        </p:txBody>
      </p:sp>
    </p:spTree>
    <p:extLst>
      <p:ext uri="{BB962C8B-B14F-4D97-AF65-F5344CB8AC3E}">
        <p14:creationId xmlns:p14="http://schemas.microsoft.com/office/powerpoint/2010/main" val="3406139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B141F0A5-EDB1-44ED-A710-B04655A3E7C2}" type="datetime1">
              <a:rPr lang="en-US" smtClean="0"/>
              <a:pPr>
                <a:defRPr/>
              </a:pPr>
              <a:t>10/25/2019</a:t>
            </a:fld>
            <a:endParaRPr lang="en-US"/>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283CEE0F-0A67-4BAA-86C5-A7ABFBF9A640}" type="slidenum">
              <a:rPr lang="en-US" smtClean="0"/>
              <a:pPr>
                <a:defRPr/>
              </a:pPr>
              <a:t>‹#›</a:t>
            </a:fld>
            <a:endParaRPr lang="en-US" dirty="0"/>
          </a:p>
        </p:txBody>
      </p:sp>
    </p:spTree>
    <p:extLst>
      <p:ext uri="{BB962C8B-B14F-4D97-AF65-F5344CB8AC3E}">
        <p14:creationId xmlns:p14="http://schemas.microsoft.com/office/powerpoint/2010/main" val="1038864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493F55A-A4D5-4B86-8122-8AFC95685EE5}" type="datetime1">
              <a:rPr lang="en-US" smtClean="0"/>
              <a:pPr>
                <a:defRPr/>
              </a:pPr>
              <a:t>10/25/2019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E46EEC-13A4-413A-89D0-B2CAFE7902A9}" type="slidenum">
              <a:rPr lang="en-US" smtClean="0"/>
              <a:pPr>
                <a:defRPr/>
              </a:pPr>
              <a:t>‹#›</a:t>
            </a:fld>
            <a:endParaRPr lang="en-US" dirty="0"/>
          </a:p>
        </p:txBody>
      </p:sp>
    </p:spTree>
    <p:extLst>
      <p:ext uri="{BB962C8B-B14F-4D97-AF65-F5344CB8AC3E}">
        <p14:creationId xmlns:p14="http://schemas.microsoft.com/office/powerpoint/2010/main" val="4015461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36A766-C7D8-4D98-ACCC-A19565F1367B}" type="datetime1">
              <a:rPr lang="en-US" smtClean="0"/>
              <a:pPr>
                <a:defRPr/>
              </a:pPr>
              <a:t>10/25/2019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BBCCEA-27B6-4C84-9D21-A548A690A642}" type="slidenum">
              <a:rPr lang="en-US" smtClean="0"/>
              <a:pPr>
                <a:defRPr/>
              </a:pPr>
              <a:t>‹#›</a:t>
            </a:fld>
            <a:endParaRPr lang="en-US" dirty="0"/>
          </a:p>
        </p:txBody>
      </p:sp>
    </p:spTree>
    <p:extLst>
      <p:ext uri="{BB962C8B-B14F-4D97-AF65-F5344CB8AC3E}">
        <p14:creationId xmlns:p14="http://schemas.microsoft.com/office/powerpoint/2010/main" val="3848612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pPr>
              <a:defRPr/>
            </a:pPr>
            <a:fld id="{B141F0A5-EDB1-44ED-A710-B04655A3E7C2}" type="datetime1">
              <a:rPr lang="en-US" smtClean="0"/>
              <a:pPr>
                <a:defRPr/>
              </a:pPr>
              <a:t>10/25/2019</a:t>
            </a:fld>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283CEE0F-0A67-4BAA-86C5-A7ABFBF9A640}"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668B409-A68F-45CE-BA1A-AB9D1DC02882}" type="datetime1">
              <a:rPr lang="en-US" smtClean="0"/>
              <a:pPr>
                <a:defRPr/>
              </a:pPr>
              <a:t>10/25/2019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FE4B61-D119-4C2A-B0FD-8BB9E4349C88}" type="slidenum">
              <a:rPr lang="en-US" smtClean="0"/>
              <a:pPr>
                <a:defRPr/>
              </a:pPr>
              <a:t>‹#›</a:t>
            </a:fld>
            <a:endParaRPr lang="en-US" dirty="0"/>
          </a:p>
        </p:txBody>
      </p:sp>
    </p:spTree>
    <p:extLst>
      <p:ext uri="{BB962C8B-B14F-4D97-AF65-F5344CB8AC3E}">
        <p14:creationId xmlns:p14="http://schemas.microsoft.com/office/powerpoint/2010/main" val="12300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3290853B-E912-45C7-84AE-E7FB77CE837C}" type="datetime1">
              <a:rPr lang="en-US" smtClean="0"/>
              <a:pPr>
                <a:defRPr/>
              </a:pPr>
              <a:t>10/25/2019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4E44AA-0150-4A50-A27C-0310240D4121}" type="slidenum">
              <a:rPr lang="en-US" smtClean="0"/>
              <a:pPr>
                <a:defRPr/>
              </a:pPr>
              <a:t>‹#›</a:t>
            </a:fld>
            <a:endParaRPr lang="en-US" dirty="0"/>
          </a:p>
        </p:txBody>
      </p:sp>
    </p:spTree>
    <p:extLst>
      <p:ext uri="{BB962C8B-B14F-4D97-AF65-F5344CB8AC3E}">
        <p14:creationId xmlns:p14="http://schemas.microsoft.com/office/powerpoint/2010/main" val="10581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B179EC6-8B01-4B40-8478-17258611CA64}" type="datetime1">
              <a:rPr lang="en-US" smtClean="0"/>
              <a:pPr>
                <a:defRPr/>
              </a:pPr>
              <a:t>10/25/2019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3821DF-A11E-4644-91CD-53DC8D5D7B6A}" type="slidenum">
              <a:rPr lang="en-US" smtClean="0"/>
              <a:pPr>
                <a:defRPr/>
              </a:pPr>
              <a:t>‹#›</a:t>
            </a:fld>
            <a:endParaRPr lang="en-US" dirty="0"/>
          </a:p>
        </p:txBody>
      </p:sp>
    </p:spTree>
    <p:extLst>
      <p:ext uri="{BB962C8B-B14F-4D97-AF65-F5344CB8AC3E}">
        <p14:creationId xmlns:p14="http://schemas.microsoft.com/office/powerpoint/2010/main" val="9548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CF3998C-1701-446A-9C46-D70577BCF9E9}" type="datetime1">
              <a:rPr lang="en-US" smtClean="0"/>
              <a:pPr>
                <a:defRPr/>
              </a:pPr>
              <a:t>10/25/2019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4662E9A-6385-4C30-BDC6-E81C10C4227F}" type="slidenum">
              <a:rPr lang="en-US" smtClean="0"/>
              <a:pPr>
                <a:defRPr/>
              </a:pPr>
              <a:t>‹#›</a:t>
            </a:fld>
            <a:endParaRPr lang="en-US" dirty="0"/>
          </a:p>
        </p:txBody>
      </p:sp>
    </p:spTree>
    <p:extLst>
      <p:ext uri="{BB962C8B-B14F-4D97-AF65-F5344CB8AC3E}">
        <p14:creationId xmlns:p14="http://schemas.microsoft.com/office/powerpoint/2010/main" val="3371448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C2091E7-AFA4-4D48-BA7B-D775766DCBAE}" type="datetime1">
              <a:rPr lang="en-US" smtClean="0"/>
              <a:pPr>
                <a:defRPr/>
              </a:pPr>
              <a:t>10/25/2019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D4E3F67-2221-4A6C-A554-369E8559BBD5}" type="slidenum">
              <a:rPr lang="en-US" smtClean="0"/>
              <a:pPr>
                <a:defRPr/>
              </a:pPr>
              <a:t>‹#›</a:t>
            </a:fld>
            <a:endParaRPr lang="en-US" dirty="0"/>
          </a:p>
        </p:txBody>
      </p:sp>
    </p:spTree>
    <p:extLst>
      <p:ext uri="{BB962C8B-B14F-4D97-AF65-F5344CB8AC3E}">
        <p14:creationId xmlns:p14="http://schemas.microsoft.com/office/powerpoint/2010/main" val="2635865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69363A-8EF7-4FF5-8770-A37D92B16B0D}" type="datetime1">
              <a:rPr lang="en-US" smtClean="0"/>
              <a:pPr>
                <a:defRPr/>
              </a:pPr>
              <a:t>10/25/2019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49F8EDC-486C-486D-91C3-F0BB61E194C4}" type="slidenum">
              <a:rPr lang="en-US" smtClean="0"/>
              <a:pPr>
                <a:defRPr/>
              </a:pPr>
              <a:t>‹#›</a:t>
            </a:fld>
            <a:endParaRPr lang="en-US" dirty="0"/>
          </a:p>
        </p:txBody>
      </p:sp>
    </p:spTree>
    <p:extLst>
      <p:ext uri="{BB962C8B-B14F-4D97-AF65-F5344CB8AC3E}">
        <p14:creationId xmlns:p14="http://schemas.microsoft.com/office/powerpoint/2010/main" val="333514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C9DAF787-0912-409D-AAE9-FD1773A7772B}" type="datetime1">
              <a:rPr lang="en-US" smtClean="0"/>
              <a:pPr>
                <a:defRPr/>
              </a:pPr>
              <a:t>10/25/2019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9E6279-1404-4E11-81FA-B82ECB6FDC11}" type="slidenum">
              <a:rPr lang="en-US" smtClean="0"/>
              <a:pPr>
                <a:defRPr/>
              </a:pPr>
              <a:t>‹#›</a:t>
            </a:fld>
            <a:endParaRPr lang="en-US" dirty="0"/>
          </a:p>
        </p:txBody>
      </p:sp>
    </p:spTree>
    <p:extLst>
      <p:ext uri="{BB962C8B-B14F-4D97-AF65-F5344CB8AC3E}">
        <p14:creationId xmlns:p14="http://schemas.microsoft.com/office/powerpoint/2010/main" val="68921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A71ECAC5-C6B8-433A-9C87-46EDF975B513}" type="datetime1">
              <a:rPr lang="en-US" smtClean="0"/>
              <a:pPr>
                <a:defRPr/>
              </a:pPr>
              <a:t>10/25/2019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CBDB8F-D98A-42F3-AE15-FEC73D37FF0E}" type="slidenum">
              <a:rPr lang="en-US" smtClean="0"/>
              <a:pPr>
                <a:defRPr/>
              </a:pPr>
              <a:t>‹#›</a:t>
            </a:fld>
            <a:endParaRPr lang="en-US" dirty="0"/>
          </a:p>
        </p:txBody>
      </p:sp>
    </p:spTree>
    <p:extLst>
      <p:ext uri="{BB962C8B-B14F-4D97-AF65-F5344CB8AC3E}">
        <p14:creationId xmlns:p14="http://schemas.microsoft.com/office/powerpoint/2010/main" val="253644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141F0A5-EDB1-44ED-A710-B04655A3E7C2}" type="datetime1">
              <a:rPr lang="en-US" smtClean="0"/>
              <a:pPr>
                <a:defRPr/>
              </a:pPr>
              <a:t>10/25/2019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83CEE0F-0A67-4BAA-86C5-A7ABFBF9A640}" type="slidenum">
              <a:rPr lang="en-US" smtClean="0"/>
              <a:pPr>
                <a:defRPr/>
              </a:pPr>
              <a:t>‹#›</a:t>
            </a:fld>
            <a:endParaRPr lang="en-US" dirty="0"/>
          </a:p>
        </p:txBody>
      </p:sp>
      <p:sp>
        <p:nvSpPr>
          <p:cNvPr id="7" name="Rectangle 6"/>
          <p:cNvSpPr/>
          <p:nvPr/>
        </p:nvSpPr>
        <p:spPr>
          <a:xfrm>
            <a:off x="7620000" y="6248399"/>
            <a:ext cx="1524000" cy="53163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848600" y="5707857"/>
            <a:ext cx="1066800" cy="1066800"/>
          </a:xfrm>
          <a:prstGeom prst="rect">
            <a:avLst/>
          </a:prstGeom>
        </p:spPr>
      </p:pic>
    </p:spTree>
    <p:extLst>
      <p:ext uri="{BB962C8B-B14F-4D97-AF65-F5344CB8AC3E}">
        <p14:creationId xmlns:p14="http://schemas.microsoft.com/office/powerpoint/2010/main" val="2726484667"/>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31" r:id="rId12"/>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1"/>
          <p:cNvSpPr>
            <a:spLocks noGrp="1"/>
          </p:cNvSpPr>
          <p:nvPr>
            <p:ph type="subTitle" idx="1"/>
          </p:nvPr>
        </p:nvSpPr>
        <p:spPr>
          <a:xfrm>
            <a:off x="1371600" y="4191000"/>
            <a:ext cx="6400800" cy="1752600"/>
          </a:xfrm>
        </p:spPr>
        <p:txBody>
          <a:bodyPr/>
          <a:lstStyle/>
          <a:p>
            <a:pPr>
              <a:lnSpc>
                <a:spcPts val="2800"/>
              </a:lnSpc>
            </a:pPr>
            <a:r>
              <a:rPr lang="en-US" sz="2800" dirty="0">
                <a:solidFill>
                  <a:schemeClr val="tx1"/>
                </a:solidFill>
              </a:rPr>
              <a:t>IEEE/PES Transformers Committee</a:t>
            </a:r>
          </a:p>
          <a:p>
            <a:pPr>
              <a:lnSpc>
                <a:spcPts val="2800"/>
              </a:lnSpc>
            </a:pPr>
            <a:r>
              <a:rPr lang="en-US" sz="2800" dirty="0">
                <a:solidFill>
                  <a:schemeClr val="tx1"/>
                </a:solidFill>
              </a:rPr>
              <a:t>October 28, 2019</a:t>
            </a:r>
          </a:p>
          <a:p>
            <a:pPr>
              <a:lnSpc>
                <a:spcPts val="2800"/>
              </a:lnSpc>
            </a:pPr>
            <a:r>
              <a:rPr lang="en-US" sz="2800" dirty="0">
                <a:solidFill>
                  <a:schemeClr val="tx1"/>
                </a:solidFill>
              </a:rPr>
              <a:t>Columbus, Ohio</a:t>
            </a:r>
          </a:p>
        </p:txBody>
      </p:sp>
      <p:sp>
        <p:nvSpPr>
          <p:cNvPr id="8" name="Title 1"/>
          <p:cNvSpPr>
            <a:spLocks noGrp="1"/>
          </p:cNvSpPr>
          <p:nvPr>
            <p:ph type="title"/>
          </p:nvPr>
        </p:nvSpPr>
        <p:spPr>
          <a:xfrm>
            <a:off x="457200" y="1828800"/>
            <a:ext cx="8229600" cy="1143000"/>
          </a:xfrm>
        </p:spPr>
        <p:txBody>
          <a:bodyPr/>
          <a:lstStyle/>
          <a:p>
            <a:pPr eaLnBrk="1" hangingPunct="1"/>
            <a:r>
              <a:rPr lang="en-US" sz="3600" b="1" dirty="0"/>
              <a:t>ASTM Committee D27</a:t>
            </a:r>
            <a:br>
              <a:rPr lang="en-US" sz="3600" b="1" dirty="0"/>
            </a:br>
            <a:r>
              <a:rPr lang="en-US" sz="3600" b="1" dirty="0"/>
              <a:t>Electrical Insulating and Gases</a:t>
            </a:r>
            <a:br>
              <a:rPr lang="en-US" sz="3600" b="1" dirty="0"/>
            </a:br>
            <a:r>
              <a:rPr lang="en-US" sz="3600" b="1" dirty="0"/>
              <a:t>Liaison Report</a:t>
            </a:r>
            <a:br>
              <a:rPr lang="en-US" b="1" dirty="0"/>
            </a:br>
            <a:endParaRPr lang="en-US" sz="4400" b="1" dirty="0"/>
          </a:p>
        </p:txBody>
      </p:sp>
      <p:sp>
        <p:nvSpPr>
          <p:cNvPr id="9" name="Slide Number Placeholder 3"/>
          <p:cNvSpPr>
            <a:spLocks noGrp="1"/>
          </p:cNvSpPr>
          <p:nvPr>
            <p:ph type="sldNum" sz="quarter" idx="12"/>
          </p:nvPr>
        </p:nvSpPr>
        <p:spPr>
          <a:xfrm>
            <a:off x="6934200" y="0"/>
            <a:ext cx="2209800" cy="365125"/>
          </a:xfrm>
        </p:spPr>
        <p:txBody>
          <a:bodyPr/>
          <a:lstStyle/>
          <a:p>
            <a:pPr>
              <a:defRPr/>
            </a:pPr>
            <a:fld id="{45135504-A795-49E7-B3EC-537AD170FF4E}" type="slidenum">
              <a:rPr lang="en-US" smtClean="0"/>
              <a:pPr>
                <a:defRPr/>
              </a:pPr>
              <a:t>1</a:t>
            </a:fld>
            <a:endParaRPr lang="en-US" dirty="0"/>
          </a:p>
        </p:txBody>
      </p:sp>
      <p:sp>
        <p:nvSpPr>
          <p:cNvPr id="2" name="TextBox 1"/>
          <p:cNvSpPr txBox="1"/>
          <p:nvPr/>
        </p:nvSpPr>
        <p:spPr>
          <a:xfrm>
            <a:off x="3393848" y="3381345"/>
            <a:ext cx="2425665" cy="461665"/>
          </a:xfrm>
          <a:prstGeom prst="rect">
            <a:avLst/>
          </a:prstGeom>
          <a:noFill/>
        </p:spPr>
        <p:txBody>
          <a:bodyPr wrap="none" rtlCol="0">
            <a:spAutoFit/>
          </a:bodyPr>
          <a:lstStyle/>
          <a:p>
            <a:pPr algn="ctr"/>
            <a:r>
              <a:rPr lang="en-US" sz="2400" dirty="0"/>
              <a:t>Thomas Prevost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Future Meetings</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10</a:t>
            </a:fld>
            <a:endParaRPr lang="en-US" dirty="0"/>
          </a:p>
        </p:txBody>
      </p:sp>
      <p:sp>
        <p:nvSpPr>
          <p:cNvPr id="6" name="TextBox 5"/>
          <p:cNvSpPr txBox="1"/>
          <p:nvPr/>
        </p:nvSpPr>
        <p:spPr>
          <a:xfrm>
            <a:off x="762000" y="1905000"/>
            <a:ext cx="6962162" cy="1938992"/>
          </a:xfrm>
          <a:prstGeom prst="rect">
            <a:avLst/>
          </a:prstGeom>
          <a:noFill/>
        </p:spPr>
        <p:txBody>
          <a:bodyPr wrap="none" rtlCol="0">
            <a:spAutoFit/>
          </a:bodyPr>
          <a:lstStyle/>
          <a:p>
            <a:endParaRPr lang="en-US" sz="2000" dirty="0"/>
          </a:p>
          <a:p>
            <a:endParaRPr lang="en-US" sz="2000" dirty="0"/>
          </a:p>
          <a:p>
            <a:r>
              <a:rPr lang="en-US" sz="2000" dirty="0"/>
              <a:t>Nov 3 – 5, 2019; Marriott Marquis; Houston, TX</a:t>
            </a:r>
          </a:p>
          <a:p>
            <a:endParaRPr lang="en-US" sz="2000" dirty="0"/>
          </a:p>
          <a:p>
            <a:r>
              <a:rPr lang="en-US" sz="2000" dirty="0"/>
              <a:t>May 10-12, 2020; Boston Marriott Copley Place; Boston MA</a:t>
            </a:r>
          </a:p>
          <a:p>
            <a:pPr lvl="1"/>
            <a:r>
              <a:rPr lang="en-US" sz="2000" dirty="0"/>
              <a:t>	</a:t>
            </a:r>
          </a:p>
        </p:txBody>
      </p:sp>
    </p:spTree>
    <p:extLst>
      <p:ext uri="{BB962C8B-B14F-4D97-AF65-F5344CB8AC3E}">
        <p14:creationId xmlns:p14="http://schemas.microsoft.com/office/powerpoint/2010/main" val="137114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2</a:t>
            </a:fld>
            <a:endParaRPr lang="en-US" dirty="0"/>
          </a:p>
        </p:txBody>
      </p:sp>
      <p:sp>
        <p:nvSpPr>
          <p:cNvPr id="6" name="TextBox 5"/>
          <p:cNvSpPr txBox="1"/>
          <p:nvPr/>
        </p:nvSpPr>
        <p:spPr>
          <a:xfrm>
            <a:off x="3276600" y="533400"/>
            <a:ext cx="2169633" cy="769441"/>
          </a:xfrm>
          <a:prstGeom prst="rect">
            <a:avLst/>
          </a:prstGeom>
          <a:noFill/>
        </p:spPr>
        <p:txBody>
          <a:bodyPr wrap="none" rtlCol="0">
            <a:spAutoFit/>
          </a:bodyPr>
          <a:lstStyle/>
          <a:p>
            <a:r>
              <a:rPr lang="en-US" sz="4400" dirty="0">
                <a:latin typeface="+mj-lt"/>
              </a:rPr>
              <a:t>AGENDA</a:t>
            </a:r>
          </a:p>
        </p:txBody>
      </p:sp>
      <p:sp>
        <p:nvSpPr>
          <p:cNvPr id="3" name="Rectangle 2"/>
          <p:cNvSpPr/>
          <p:nvPr/>
        </p:nvSpPr>
        <p:spPr>
          <a:xfrm>
            <a:off x="838200" y="1752600"/>
            <a:ext cx="7315200" cy="3585597"/>
          </a:xfrm>
          <a:prstGeom prst="rect">
            <a:avLst/>
          </a:prstGeom>
        </p:spPr>
        <p:txBody>
          <a:bodyPr wrap="square">
            <a:spAutoFit/>
          </a:bodyPr>
          <a:lstStyle/>
          <a:p>
            <a:pPr>
              <a:spcAft>
                <a:spcPts val="600"/>
              </a:spcAft>
            </a:pPr>
            <a:endParaRPr lang="en-US" sz="2400" dirty="0"/>
          </a:p>
          <a:p>
            <a:pPr lvl="0">
              <a:spcAft>
                <a:spcPts val="600"/>
              </a:spcAft>
            </a:pPr>
            <a:r>
              <a:rPr lang="en-US" sz="2400" dirty="0"/>
              <a:t>Introduction to ASTM D27</a:t>
            </a:r>
          </a:p>
          <a:p>
            <a:pPr lvl="0">
              <a:spcAft>
                <a:spcPts val="600"/>
              </a:spcAft>
            </a:pPr>
            <a:endParaRPr lang="en-US" sz="2400" dirty="0"/>
          </a:p>
          <a:p>
            <a:pPr lvl="0">
              <a:spcAft>
                <a:spcPts val="600"/>
              </a:spcAft>
            </a:pPr>
            <a:r>
              <a:rPr lang="en-US" sz="2400" dirty="0"/>
              <a:t>Current Hot Topics</a:t>
            </a:r>
          </a:p>
          <a:p>
            <a:pPr lvl="0">
              <a:spcAft>
                <a:spcPts val="600"/>
              </a:spcAft>
            </a:pPr>
            <a:endParaRPr lang="en-US" sz="2400" dirty="0"/>
          </a:p>
          <a:p>
            <a:pPr lvl="0">
              <a:spcAft>
                <a:spcPts val="600"/>
              </a:spcAft>
            </a:pPr>
            <a:r>
              <a:rPr lang="en-US" sz="2400" dirty="0"/>
              <a:t>Future Meetings</a:t>
            </a:r>
          </a:p>
          <a:p>
            <a:pPr lvl="0">
              <a:spcAft>
                <a:spcPts val="600"/>
              </a:spcAft>
            </a:pPr>
            <a:endParaRPr lang="en-US" sz="2400" dirty="0"/>
          </a:p>
          <a:p>
            <a:pPr>
              <a:spcAft>
                <a:spcPts val="600"/>
              </a:spcAft>
            </a:pPr>
            <a:r>
              <a:rPr lang="en-US" sz="2400" dirty="0"/>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000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dirty="0"/>
              <a:t>Committee D27 on Electrical Insulating Liquids and Gases</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3</a:t>
            </a:fld>
            <a:endParaRPr lang="en-US" dirty="0"/>
          </a:p>
        </p:txBody>
      </p:sp>
      <p:sp>
        <p:nvSpPr>
          <p:cNvPr id="6" name="Rectangle 5"/>
          <p:cNvSpPr/>
          <p:nvPr/>
        </p:nvSpPr>
        <p:spPr>
          <a:xfrm>
            <a:off x="609600" y="2133600"/>
            <a:ext cx="7696200" cy="3046988"/>
          </a:xfrm>
          <a:prstGeom prst="rect">
            <a:avLst/>
          </a:prstGeom>
        </p:spPr>
        <p:txBody>
          <a:bodyPr wrap="square">
            <a:spAutoFit/>
          </a:bodyPr>
          <a:lstStyle/>
          <a:p>
            <a:r>
              <a:rPr lang="en-US" sz="2400" dirty="0"/>
              <a:t>ASTM Committee D27 on Electrical Insulating Liquids and Gases was formed in 1959. D27 meets twice each year, in November and May, with about 30 members participating in 12 meetings over two days. The Committee, with a membership of approximately 90 members, currently has jurisdiction of over 60 approved standards that are published in the Annual Book of ASTM Standards, Volume 10.03</a:t>
            </a:r>
          </a:p>
        </p:txBody>
      </p:sp>
    </p:spTree>
    <p:extLst>
      <p:ext uri="{BB962C8B-B14F-4D97-AF65-F5344CB8AC3E}">
        <p14:creationId xmlns:p14="http://schemas.microsoft.com/office/powerpoint/2010/main" val="256935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D27 Committee Scope</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4</a:t>
            </a:fld>
            <a:endParaRPr lang="en-US" dirty="0"/>
          </a:p>
        </p:txBody>
      </p:sp>
      <p:sp>
        <p:nvSpPr>
          <p:cNvPr id="5" name="Rectangle 4"/>
          <p:cNvSpPr/>
          <p:nvPr/>
        </p:nvSpPr>
        <p:spPr>
          <a:xfrm>
            <a:off x="551688" y="1371600"/>
            <a:ext cx="7924800" cy="4401205"/>
          </a:xfrm>
          <a:prstGeom prst="rect">
            <a:avLst/>
          </a:prstGeom>
        </p:spPr>
        <p:txBody>
          <a:bodyPr wrap="square">
            <a:spAutoFit/>
          </a:bodyPr>
          <a:lstStyle/>
          <a:p>
            <a:r>
              <a:rPr lang="en-US" sz="2000" dirty="0"/>
              <a:t>The promotion of knowledge pertaining to electrical insulating liquids and gases, whether of synthetic or natural origin, and the recommendation of standards pertinent to these materials.</a:t>
            </a:r>
            <a:br>
              <a:rPr lang="en-US" sz="2000" dirty="0"/>
            </a:br>
            <a:r>
              <a:rPr lang="en-US" sz="2000" dirty="0"/>
              <a:t>The principal materials included in this scope are oils of petroleum origin, synthetic liquids, halogenated and other gases, when used, singularly or as combinations, as electrical insulation or as an environment for electrical insulation.</a:t>
            </a:r>
          </a:p>
          <a:p>
            <a:br>
              <a:rPr lang="en-US" sz="2000" dirty="0"/>
            </a:br>
            <a:r>
              <a:rPr lang="en-US" sz="2000" dirty="0"/>
              <a:t>Standards peculiar to solid insulating materials and varnishes and the development of standards pertaining to the nonelectrical uses of liquid and gaseous materials are excluded from the scope of Committee D27. Development in these fields incidental to the normal work of Committee D27 will be coordinated with the appropriate technical committees of the Society.</a:t>
            </a:r>
          </a:p>
        </p:txBody>
      </p:sp>
    </p:spTree>
    <p:extLst>
      <p:ext uri="{BB962C8B-B14F-4D97-AF65-F5344CB8AC3E}">
        <p14:creationId xmlns:p14="http://schemas.microsoft.com/office/powerpoint/2010/main" val="223843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a:t>Committee Officers</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5</a:t>
            </a:fld>
            <a:endParaRPr lang="en-US" dirty="0"/>
          </a:p>
        </p:txBody>
      </p:sp>
      <p:sp>
        <p:nvSpPr>
          <p:cNvPr id="6" name="Rectangle 5"/>
          <p:cNvSpPr/>
          <p:nvPr/>
        </p:nvSpPr>
        <p:spPr>
          <a:xfrm>
            <a:off x="762000" y="1828800"/>
            <a:ext cx="8077200" cy="2308324"/>
          </a:xfrm>
          <a:prstGeom prst="rect">
            <a:avLst/>
          </a:prstGeom>
        </p:spPr>
        <p:txBody>
          <a:bodyPr wrap="square">
            <a:spAutoFit/>
          </a:bodyPr>
          <a:lstStyle/>
          <a:p>
            <a:r>
              <a:rPr lang="en-US" sz="2400" dirty="0"/>
              <a:t>Chairman: 		Janet V. Lloyd</a:t>
            </a:r>
            <a:br>
              <a:rPr lang="en-US" sz="2400" dirty="0"/>
            </a:br>
            <a:r>
              <a:rPr lang="en-US" sz="2400" dirty="0"/>
              <a:t>Vice-chairman:	Lance R. </a:t>
            </a:r>
            <a:r>
              <a:rPr lang="en-US" sz="2400" dirty="0" err="1"/>
              <a:t>Lewand</a:t>
            </a:r>
            <a:br>
              <a:rPr lang="en-US" sz="2400" dirty="0"/>
            </a:br>
            <a:r>
              <a:rPr lang="en-US" sz="2400" dirty="0"/>
              <a:t>Secretary: 		Edward W. </a:t>
            </a:r>
            <a:r>
              <a:rPr lang="en-US" sz="2400" dirty="0" err="1"/>
              <a:t>Casserly</a:t>
            </a:r>
            <a:br>
              <a:rPr lang="en-US" sz="2400" dirty="0"/>
            </a:br>
            <a:r>
              <a:rPr lang="en-US" sz="2400" dirty="0"/>
              <a:t>Staff manager: 	Kelly Paul</a:t>
            </a:r>
            <a:br>
              <a:rPr lang="en-US" sz="2400" dirty="0"/>
            </a:br>
            <a:r>
              <a:rPr lang="en-US" sz="2400" dirty="0"/>
              <a:t>Admin assistant: 	Marianne McKeever</a:t>
            </a:r>
            <a:br>
              <a:rPr lang="en-US" sz="2400" dirty="0"/>
            </a:br>
            <a:r>
              <a:rPr lang="en-US" sz="2400" dirty="0"/>
              <a:t>Editor: 		Christine </a:t>
            </a:r>
            <a:r>
              <a:rPr lang="en-US" sz="2400" dirty="0" err="1"/>
              <a:t>Leinweber</a:t>
            </a:r>
            <a:endParaRPr lang="en-US" sz="2400" dirty="0"/>
          </a:p>
        </p:txBody>
      </p:sp>
    </p:spTree>
    <p:extLst>
      <p:ext uri="{BB962C8B-B14F-4D97-AF65-F5344CB8AC3E}">
        <p14:creationId xmlns:p14="http://schemas.microsoft.com/office/powerpoint/2010/main" val="263968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a:t>Subcommittees</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6</a:t>
            </a:fld>
            <a:endParaRPr lang="en-US" dirty="0"/>
          </a:p>
        </p:txBody>
      </p:sp>
      <p:sp>
        <p:nvSpPr>
          <p:cNvPr id="6" name="Rectangle 5"/>
          <p:cNvSpPr/>
          <p:nvPr/>
        </p:nvSpPr>
        <p:spPr>
          <a:xfrm>
            <a:off x="563592" y="1219200"/>
            <a:ext cx="8229600" cy="4651979"/>
          </a:xfrm>
          <a:prstGeom prst="rect">
            <a:avLst/>
          </a:prstGeom>
        </p:spPr>
        <p:txBody>
          <a:bodyPr wrap="square">
            <a:spAutoFit/>
          </a:bodyPr>
          <a:lstStyle/>
          <a:p>
            <a:pPr>
              <a:lnSpc>
                <a:spcPct val="150000"/>
              </a:lnSpc>
            </a:pPr>
            <a:r>
              <a:rPr lang="en-US" sz="2000" u="sng" dirty="0"/>
              <a:t>D27.01</a:t>
            </a:r>
            <a:r>
              <a:rPr lang="en-US" sz="2000" dirty="0"/>
              <a:t> Mineral</a:t>
            </a:r>
            <a:br>
              <a:rPr lang="en-US" sz="2000" dirty="0"/>
            </a:br>
            <a:r>
              <a:rPr lang="en-US" sz="2000" u="sng" dirty="0"/>
              <a:t>D27.02</a:t>
            </a:r>
            <a:r>
              <a:rPr lang="en-US" sz="2000" dirty="0"/>
              <a:t> Gases and Non-Mineral Oil Liquids</a:t>
            </a:r>
            <a:br>
              <a:rPr lang="en-US" sz="2000" dirty="0"/>
            </a:br>
            <a:r>
              <a:rPr lang="en-US" sz="2000" u="sng" dirty="0"/>
              <a:t>D27.03</a:t>
            </a:r>
            <a:r>
              <a:rPr lang="en-US" sz="2000" dirty="0"/>
              <a:t> Analytical Tests</a:t>
            </a:r>
            <a:br>
              <a:rPr lang="en-US" sz="2000" dirty="0"/>
            </a:br>
            <a:r>
              <a:rPr lang="en-US" sz="2000" u="sng" dirty="0"/>
              <a:t>D27.05</a:t>
            </a:r>
            <a:r>
              <a:rPr lang="en-US" sz="2000" dirty="0"/>
              <a:t> Electrical Test</a:t>
            </a:r>
            <a:br>
              <a:rPr lang="en-US" sz="2000" dirty="0"/>
            </a:br>
            <a:r>
              <a:rPr lang="en-US" sz="2000" u="sng" dirty="0"/>
              <a:t>D27.06</a:t>
            </a:r>
            <a:r>
              <a:rPr lang="en-US" sz="2000" dirty="0"/>
              <a:t> Chemical Test</a:t>
            </a:r>
            <a:br>
              <a:rPr lang="en-US" sz="2000" dirty="0"/>
            </a:br>
            <a:r>
              <a:rPr lang="en-US" sz="2000" u="sng" dirty="0"/>
              <a:t>D27.07</a:t>
            </a:r>
            <a:r>
              <a:rPr lang="en-US" sz="2000" dirty="0"/>
              <a:t> Physical Test</a:t>
            </a:r>
            <a:br>
              <a:rPr lang="en-US" sz="2000" dirty="0"/>
            </a:br>
            <a:r>
              <a:rPr lang="en-US" sz="2000" u="sng" dirty="0"/>
              <a:t>D27.15</a:t>
            </a:r>
            <a:r>
              <a:rPr lang="en-US" sz="2000" dirty="0"/>
              <a:t> Planning Resource and Development</a:t>
            </a:r>
            <a:br>
              <a:rPr lang="en-US" sz="2000" dirty="0"/>
            </a:br>
            <a:r>
              <a:rPr lang="en-US" sz="2000" u="sng" dirty="0"/>
              <a:t>D27.90</a:t>
            </a:r>
            <a:r>
              <a:rPr lang="en-US" sz="2000" dirty="0"/>
              <a:t> Executive</a:t>
            </a:r>
            <a:br>
              <a:rPr lang="en-US" sz="2000" dirty="0"/>
            </a:br>
            <a:r>
              <a:rPr lang="en-US" sz="2000" u="sng" dirty="0"/>
              <a:t>D27.91</a:t>
            </a:r>
            <a:r>
              <a:rPr lang="en-US" sz="2000" dirty="0"/>
              <a:t> I.E.C. TC 10 and Advisory</a:t>
            </a:r>
            <a:br>
              <a:rPr lang="en-US" sz="2000" dirty="0"/>
            </a:br>
            <a:r>
              <a:rPr lang="en-US" sz="2000" u="sng" dirty="0"/>
              <a:t>D27.95</a:t>
            </a:r>
            <a:r>
              <a:rPr lang="en-US" sz="2000" dirty="0"/>
              <a:t> Awards, Special Events, and Bylaws.</a:t>
            </a:r>
          </a:p>
        </p:txBody>
      </p:sp>
    </p:spTree>
    <p:extLst>
      <p:ext uri="{BB962C8B-B14F-4D97-AF65-F5344CB8AC3E}">
        <p14:creationId xmlns:p14="http://schemas.microsoft.com/office/powerpoint/2010/main" val="1885715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ASTM D27 Hot Topics</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7</a:t>
            </a:fld>
            <a:endParaRPr lang="en-US" dirty="0"/>
          </a:p>
        </p:txBody>
      </p:sp>
      <p:sp>
        <p:nvSpPr>
          <p:cNvPr id="6" name="TextBox 5"/>
          <p:cNvSpPr txBox="1"/>
          <p:nvPr/>
        </p:nvSpPr>
        <p:spPr>
          <a:xfrm>
            <a:off x="762000" y="1295400"/>
            <a:ext cx="8077200" cy="5909310"/>
          </a:xfrm>
          <a:prstGeom prst="rect">
            <a:avLst/>
          </a:prstGeom>
          <a:noFill/>
        </p:spPr>
        <p:txBody>
          <a:bodyPr wrap="square" rtlCol="0">
            <a:spAutoFit/>
          </a:bodyPr>
          <a:lstStyle/>
          <a:p>
            <a:r>
              <a:rPr lang="en-US" b="1" dirty="0"/>
              <a:t>Last meeting: </a:t>
            </a:r>
            <a:r>
              <a:rPr lang="en-US" dirty="0"/>
              <a:t>May 13-14, Denver Colorado</a:t>
            </a:r>
            <a:endParaRPr lang="en-US" b="1" dirty="0"/>
          </a:p>
          <a:p>
            <a:endParaRPr lang="en-US" b="1" dirty="0"/>
          </a:p>
          <a:p>
            <a:r>
              <a:rPr lang="en-US" b="1" dirty="0"/>
              <a:t>Subcommittee Reports</a:t>
            </a:r>
          </a:p>
          <a:p>
            <a:r>
              <a:rPr lang="en-US" b="1" dirty="0"/>
              <a:t>D27.01 - Mineral Oils, Jimmy </a:t>
            </a:r>
            <a:r>
              <a:rPr lang="en-US" b="1" dirty="0" err="1"/>
              <a:t>Rasco</a:t>
            </a:r>
            <a:r>
              <a:rPr lang="en-US" b="1" dirty="0"/>
              <a:t>:</a:t>
            </a:r>
          </a:p>
          <a:p>
            <a:pPr marL="285750" indent="-285750">
              <a:buFont typeface="Arial" panose="020B0604020202020204" pitchFamily="34" charset="0"/>
              <a:buChar char="•"/>
            </a:pPr>
            <a:r>
              <a:rPr lang="en-US" dirty="0"/>
              <a:t>The new standard specification for </a:t>
            </a:r>
            <a:r>
              <a:rPr lang="en-US" dirty="0" err="1"/>
              <a:t>rerefined</a:t>
            </a:r>
            <a:r>
              <a:rPr lang="en-US" dirty="0"/>
              <a:t> mineral insulating oil (WK31231) will be re-</a:t>
            </a:r>
            <a:r>
              <a:rPr lang="en-US" dirty="0" err="1"/>
              <a:t>ballotted</a:t>
            </a:r>
            <a:r>
              <a:rPr lang="en-US" dirty="0"/>
              <a:t> at both sub-committee and main committee.</a:t>
            </a:r>
          </a:p>
          <a:p>
            <a:pPr lvl="1"/>
            <a:endParaRPr lang="en-US" dirty="0"/>
          </a:p>
          <a:p>
            <a:pPr marL="285750" indent="-285750">
              <a:buFont typeface="Arial" panose="020B0604020202020204" pitchFamily="34" charset="0"/>
              <a:buChar char="•"/>
            </a:pPr>
            <a:r>
              <a:rPr lang="en-US" dirty="0"/>
              <a:t>The revision of D117 “Standard Guide for Sampling, Test Methods, and Specifications for Electrical Insulating Oils of Petroleum Origin”  </a:t>
            </a:r>
            <a:r>
              <a:rPr lang="en-US" u="sng" dirty="0"/>
              <a:t>(</a:t>
            </a:r>
            <a:r>
              <a:rPr lang="en-US" dirty="0"/>
              <a:t>WK51721) will be re-</a:t>
            </a:r>
            <a:r>
              <a:rPr lang="en-US" dirty="0" err="1"/>
              <a:t>ballotted</a:t>
            </a:r>
            <a:r>
              <a:rPr lang="en-US" dirty="0"/>
              <a:t> at both sub-committee and main committee. </a:t>
            </a:r>
          </a:p>
          <a:p>
            <a:endParaRPr lang="en-US" dirty="0"/>
          </a:p>
          <a:p>
            <a:r>
              <a:rPr lang="en-US" b="1" dirty="0"/>
              <a:t>D27.02 - Gases and Non-Mineral Oil Liquids, Denis </a:t>
            </a:r>
            <a:r>
              <a:rPr lang="en-US" b="1" dirty="0" err="1"/>
              <a:t>Lafrance</a:t>
            </a:r>
            <a:r>
              <a:rPr lang="en-US" b="1" dirty="0"/>
              <a:t>:</a:t>
            </a:r>
          </a:p>
          <a:p>
            <a:pPr marL="285750" indent="-285750">
              <a:buFont typeface="Arial" panose="020B0604020202020204" pitchFamily="34" charset="0"/>
              <a:buChar char="•"/>
            </a:pPr>
            <a:r>
              <a:rPr lang="en-US" dirty="0"/>
              <a:t>The new standard specification for synthetic esters (WK46195) will be re-</a:t>
            </a:r>
            <a:r>
              <a:rPr lang="en-US" dirty="0" err="1"/>
              <a:t>ballotted</a:t>
            </a:r>
            <a:r>
              <a:rPr lang="en-US" dirty="0"/>
              <a:t> at both sub-committee and main committee.</a:t>
            </a:r>
          </a:p>
          <a:p>
            <a:pPr marL="285750" indent="-285750">
              <a:buFont typeface="Arial" panose="020B0604020202020204" pitchFamily="34" charset="0"/>
              <a:buChar char="•"/>
            </a:pPr>
            <a:r>
              <a:rPr lang="en-US" dirty="0"/>
              <a:t>Standard specification for Natural (Vegetable oil) Ester Fluids Used in Electrical Apparatus will be re-opened to incorporate changes which were not included in the re-instatement of the standard.</a:t>
            </a:r>
          </a:p>
          <a:p>
            <a:pPr lvl="1"/>
            <a:endParaRPr lang="en-US" dirty="0"/>
          </a:p>
          <a:p>
            <a:pPr marL="1257300" lvl="2" indent="-342900">
              <a:buAutoNum type="alphaLcPeriod"/>
            </a:pPr>
            <a:endParaRPr lang="en-US" dirty="0"/>
          </a:p>
          <a:p>
            <a:pPr lvl="1"/>
            <a:endParaRPr lang="en-US" dirty="0"/>
          </a:p>
          <a:p>
            <a:endParaRPr lang="en-US" dirty="0"/>
          </a:p>
        </p:txBody>
      </p:sp>
    </p:spTree>
    <p:extLst>
      <p:ext uri="{BB962C8B-B14F-4D97-AF65-F5344CB8AC3E}">
        <p14:creationId xmlns:p14="http://schemas.microsoft.com/office/powerpoint/2010/main" val="257182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ASTM D27 Hot Topics</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8</a:t>
            </a:fld>
            <a:endParaRPr lang="en-US" dirty="0"/>
          </a:p>
        </p:txBody>
      </p:sp>
      <p:sp>
        <p:nvSpPr>
          <p:cNvPr id="6" name="TextBox 5"/>
          <p:cNvSpPr txBox="1"/>
          <p:nvPr/>
        </p:nvSpPr>
        <p:spPr>
          <a:xfrm>
            <a:off x="762000" y="1295400"/>
            <a:ext cx="6553200" cy="6740307"/>
          </a:xfrm>
          <a:prstGeom prst="rect">
            <a:avLst/>
          </a:prstGeom>
          <a:noFill/>
        </p:spPr>
        <p:txBody>
          <a:bodyPr wrap="square" rtlCol="0">
            <a:spAutoFit/>
          </a:bodyPr>
          <a:lstStyle/>
          <a:p>
            <a:r>
              <a:rPr lang="fr-FR" b="1" dirty="0"/>
              <a:t>D27.03 - </a:t>
            </a:r>
            <a:r>
              <a:rPr lang="fr-FR" b="1" dirty="0" err="1"/>
              <a:t>Analytical</a:t>
            </a:r>
            <a:r>
              <a:rPr lang="fr-FR" b="1" dirty="0"/>
              <a:t> Tests, Claude Beauchemin:</a:t>
            </a:r>
          </a:p>
          <a:p>
            <a:pPr marL="285750" indent="-285750">
              <a:buFont typeface="Arial" panose="020B0604020202020204" pitchFamily="34" charset="0"/>
              <a:buChar char="•"/>
            </a:pPr>
            <a:r>
              <a:rPr lang="en-US" dirty="0"/>
              <a:t>The reapproval of D4059 Standard Test Method for </a:t>
            </a:r>
            <a:r>
              <a:rPr lang="en-US" dirty="0" err="1"/>
              <a:t>Alanysis</a:t>
            </a:r>
            <a:r>
              <a:rPr lang="en-US" dirty="0"/>
              <a:t> of Polychlorinated Biphenyls in Insulating Liquids by Gas </a:t>
            </a:r>
            <a:r>
              <a:rPr lang="en-US" dirty="0" err="1"/>
              <a:t>Chromotography</a:t>
            </a:r>
            <a:r>
              <a:rPr lang="en-US" dirty="0"/>
              <a:t> was approved.</a:t>
            </a:r>
          </a:p>
          <a:p>
            <a:pPr marL="285750" indent="-285750">
              <a:buFont typeface="Arial" panose="020B0604020202020204" pitchFamily="34" charset="0"/>
              <a:buChar char="•"/>
            </a:pPr>
            <a:r>
              <a:rPr lang="en-US" dirty="0"/>
              <a:t>The reapproval of D6802 Test Method for Determination of the Relative </a:t>
            </a:r>
            <a:r>
              <a:rPr lang="en-US" dirty="0" err="1"/>
              <a:t>Contenet</a:t>
            </a:r>
            <a:r>
              <a:rPr lang="en-US" dirty="0"/>
              <a:t> of Dissolved Decay Materials in Mineral Insulating Oils by </a:t>
            </a:r>
            <a:r>
              <a:rPr lang="en-US" dirty="0" err="1"/>
              <a:t>Spectrophtometry</a:t>
            </a:r>
            <a:r>
              <a:rPr lang="en-US" dirty="0"/>
              <a:t> has a persuasive negative. The item will be allowed to be withdrawn at the end of 2019. </a:t>
            </a:r>
          </a:p>
          <a:p>
            <a:endParaRPr lang="en-US" dirty="0"/>
          </a:p>
          <a:p>
            <a:r>
              <a:rPr lang="en-US" b="1" dirty="0"/>
              <a:t>D27.05 - Electrical Tests, Sandra Smith:</a:t>
            </a:r>
          </a:p>
          <a:p>
            <a:r>
              <a:rPr lang="en-US" dirty="0"/>
              <a:t>D1169 – Standard Test Method for Specific Resistance (Resistivity) of Electrical Insulating Liquids was approved.</a:t>
            </a:r>
          </a:p>
          <a:p>
            <a:endParaRPr lang="en-US" dirty="0">
              <a:solidFill>
                <a:schemeClr val="bg1">
                  <a:lumMod val="85000"/>
                </a:schemeClr>
              </a:solidFill>
            </a:endParaRPr>
          </a:p>
          <a:p>
            <a:r>
              <a:rPr lang="en-US" b="1" dirty="0"/>
              <a:t>D27.06 - Chemical Tests, Lance </a:t>
            </a:r>
            <a:r>
              <a:rPr lang="en-US" b="1" dirty="0" err="1"/>
              <a:t>Lewand</a:t>
            </a:r>
            <a:r>
              <a:rPr lang="en-US" b="1" dirty="0"/>
              <a:t>:</a:t>
            </a:r>
          </a:p>
          <a:p>
            <a:r>
              <a:rPr lang="en-US" dirty="0"/>
              <a:t>Withdrawal with no replacement of D1934 - Standard Test Method for Oxidative Aging of Electrical Insulation Petroleum Oils by Open-Beaker Method.</a:t>
            </a:r>
          </a:p>
          <a:p>
            <a:endParaRPr lang="en-US" b="1" dirty="0">
              <a:solidFill>
                <a:schemeClr val="bg1">
                  <a:lumMod val="85000"/>
                </a:schemeClr>
              </a:solidFill>
            </a:endParaRPr>
          </a:p>
          <a:p>
            <a:endParaRPr lang="en-US" b="1" dirty="0"/>
          </a:p>
          <a:p>
            <a:endParaRPr lang="en-US" b="1" dirty="0"/>
          </a:p>
          <a:p>
            <a:pPr lvl="2"/>
            <a:endParaRPr lang="en-US" dirty="0"/>
          </a:p>
          <a:p>
            <a:pPr marL="857250" lvl="1" indent="-400050">
              <a:buFont typeface="+mj-lt"/>
              <a:buAutoNum type="arabicPeriod"/>
            </a:pPr>
            <a:endParaRPr lang="en-US" dirty="0"/>
          </a:p>
          <a:p>
            <a:endParaRPr lang="en-US" dirty="0"/>
          </a:p>
        </p:txBody>
      </p:sp>
    </p:spTree>
    <p:extLst>
      <p:ext uri="{BB962C8B-B14F-4D97-AF65-F5344CB8AC3E}">
        <p14:creationId xmlns:p14="http://schemas.microsoft.com/office/powerpoint/2010/main" val="624862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ASTM D27 Hot Topics</a:t>
            </a:r>
          </a:p>
        </p:txBody>
      </p:sp>
      <p:sp>
        <p:nvSpPr>
          <p:cNvPr id="4" name="Slide Number Placeholder 3"/>
          <p:cNvSpPr>
            <a:spLocks noGrp="1"/>
          </p:cNvSpPr>
          <p:nvPr>
            <p:ph type="sldNum" sz="quarter" idx="12"/>
          </p:nvPr>
        </p:nvSpPr>
        <p:spPr/>
        <p:txBody>
          <a:bodyPr/>
          <a:lstStyle/>
          <a:p>
            <a:pPr>
              <a:defRPr/>
            </a:pPr>
            <a:fld id="{283CEE0F-0A67-4BAA-86C5-A7ABFBF9A640}" type="slidenum">
              <a:rPr lang="en-US" smtClean="0"/>
              <a:pPr>
                <a:defRPr/>
              </a:pPr>
              <a:t>9</a:t>
            </a:fld>
            <a:endParaRPr lang="en-US" dirty="0"/>
          </a:p>
        </p:txBody>
      </p:sp>
      <p:sp>
        <p:nvSpPr>
          <p:cNvPr id="6" name="TextBox 5"/>
          <p:cNvSpPr txBox="1"/>
          <p:nvPr/>
        </p:nvSpPr>
        <p:spPr>
          <a:xfrm>
            <a:off x="762000" y="1295400"/>
            <a:ext cx="6553200" cy="3416320"/>
          </a:xfrm>
          <a:prstGeom prst="rect">
            <a:avLst/>
          </a:prstGeom>
          <a:noFill/>
        </p:spPr>
        <p:txBody>
          <a:bodyPr wrap="square" rtlCol="0">
            <a:spAutoFit/>
          </a:bodyPr>
          <a:lstStyle/>
          <a:p>
            <a:r>
              <a:rPr lang="en-US" b="1" dirty="0"/>
              <a:t>D27.07 - Physical Tests, William Hand:</a:t>
            </a:r>
          </a:p>
          <a:p>
            <a:r>
              <a:rPr lang="en-US" dirty="0"/>
              <a:t>Reapproval of D2864 – Standard Terminology Relating to Electrical Insulating Liquids and Gases</a:t>
            </a:r>
          </a:p>
          <a:p>
            <a:endParaRPr lang="en-US" dirty="0"/>
          </a:p>
          <a:p>
            <a:r>
              <a:rPr lang="en-US" b="1" dirty="0">
                <a:solidFill>
                  <a:schemeClr val="bg1">
                    <a:lumMod val="85000"/>
                  </a:schemeClr>
                </a:solidFill>
              </a:rPr>
              <a:t>D27.95 - Awards, Special Events, Bylaws, Clair Claiborne:</a:t>
            </a:r>
            <a:endParaRPr lang="en-US" dirty="0">
              <a:solidFill>
                <a:schemeClr val="bg1">
                  <a:lumMod val="85000"/>
                </a:schemeClr>
              </a:solidFill>
            </a:endParaRPr>
          </a:p>
          <a:p>
            <a:endParaRPr lang="en-US" b="1" dirty="0">
              <a:solidFill>
                <a:schemeClr val="bg1">
                  <a:lumMod val="85000"/>
                </a:schemeClr>
              </a:solidFill>
            </a:endParaRPr>
          </a:p>
          <a:p>
            <a:r>
              <a:rPr lang="en-US" b="1" dirty="0">
                <a:solidFill>
                  <a:schemeClr val="bg1">
                    <a:lumMod val="85000"/>
                  </a:schemeClr>
                </a:solidFill>
              </a:rPr>
              <a:t>D27.15 - Planning, Resources and Development, Kevin Rapp:</a:t>
            </a:r>
          </a:p>
          <a:p>
            <a:endParaRPr lang="en-US" dirty="0"/>
          </a:p>
          <a:p>
            <a:r>
              <a:rPr lang="en-US" b="1" dirty="0">
                <a:solidFill>
                  <a:schemeClr val="bg1">
                    <a:lumMod val="85000"/>
                  </a:schemeClr>
                </a:solidFill>
              </a:rPr>
              <a:t>D27.91 - IEC TC 10 Advisory, Kevin Rapp:</a:t>
            </a:r>
          </a:p>
          <a:p>
            <a:r>
              <a:rPr lang="en-US" dirty="0">
                <a:solidFill>
                  <a:schemeClr val="bg1">
                    <a:lumMod val="85000"/>
                  </a:schemeClr>
                </a:solidFill>
              </a:rPr>
              <a:t>Kevin Rapp presented the IEC TC 10 Advisory report.</a:t>
            </a:r>
          </a:p>
          <a:p>
            <a:r>
              <a:rPr lang="en-US" dirty="0"/>
              <a:t>  </a:t>
            </a:r>
          </a:p>
        </p:txBody>
      </p:sp>
    </p:spTree>
    <p:extLst>
      <p:ext uri="{BB962C8B-B14F-4D97-AF65-F5344CB8AC3E}">
        <p14:creationId xmlns:p14="http://schemas.microsoft.com/office/powerpoint/2010/main" val="624862467"/>
      </p:ext>
    </p:extLst>
  </p:cSld>
  <p:clrMapOvr>
    <a:masterClrMapping/>
  </p:clrMapOvr>
</p:sld>
</file>

<file path=ppt/theme/theme1.xml><?xml version="1.0" encoding="utf-8"?>
<a:theme xmlns:a="http://schemas.openxmlformats.org/drawingml/2006/main" name="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XFMR-100yearPPT-Template</Template>
  <TotalTime>0</TotalTime>
  <Words>521</Words>
  <Application>Microsoft Office PowerPoint</Application>
  <PresentationFormat>On-screen Show (4:3)</PresentationFormat>
  <Paragraphs>80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2010-IEEE-PES-Template-Office07-V2</vt:lpstr>
      <vt:lpstr>ASTM Committee D27 Electrical Insulating and Gases Liaison Report </vt:lpstr>
      <vt:lpstr>PowerPoint Presentation</vt:lpstr>
      <vt:lpstr>Committee D27 on Electrical Insulating Liquids and Gases</vt:lpstr>
      <vt:lpstr>D27 Committee Scope</vt:lpstr>
      <vt:lpstr>Committee Officers</vt:lpstr>
      <vt:lpstr>Subcommittees</vt:lpstr>
      <vt:lpstr>ASTM D27 Hot Topics</vt:lpstr>
      <vt:lpstr>ASTM D27 Hot Topics</vt:lpstr>
      <vt:lpstr>ASTM D27 Hot Topics</vt:lpstr>
      <vt:lpstr>Future Meetings</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Tom Prevost</cp:lastModifiedBy>
  <cp:revision>182</cp:revision>
  <cp:lastPrinted>2018-03-25T18:14:34Z</cp:lastPrinted>
  <dcterms:created xsi:type="dcterms:W3CDTF">2010-10-12T18:25:44Z</dcterms:created>
  <dcterms:modified xsi:type="dcterms:W3CDTF">2019-10-25T18:39:40Z</dcterms:modified>
</cp:coreProperties>
</file>