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</p:sldMasterIdLst>
  <p:notesMasterIdLst>
    <p:notesMasterId r:id="rId26"/>
  </p:notesMasterIdLst>
  <p:handoutMasterIdLst>
    <p:handoutMasterId r:id="rId27"/>
  </p:handoutMasterIdLst>
  <p:sldIdLst>
    <p:sldId id="345" r:id="rId4"/>
    <p:sldId id="321" r:id="rId5"/>
    <p:sldId id="346" r:id="rId6"/>
    <p:sldId id="349" r:id="rId7"/>
    <p:sldId id="348" r:id="rId8"/>
    <p:sldId id="350" r:id="rId9"/>
    <p:sldId id="351" r:id="rId10"/>
    <p:sldId id="353" r:id="rId11"/>
    <p:sldId id="357" r:id="rId12"/>
    <p:sldId id="352" r:id="rId13"/>
    <p:sldId id="355" r:id="rId14"/>
    <p:sldId id="360" r:id="rId15"/>
    <p:sldId id="361" r:id="rId16"/>
    <p:sldId id="362" r:id="rId17"/>
    <p:sldId id="363" r:id="rId18"/>
    <p:sldId id="358" r:id="rId19"/>
    <p:sldId id="365" r:id="rId20"/>
    <p:sldId id="356" r:id="rId21"/>
    <p:sldId id="354" r:id="rId22"/>
    <p:sldId id="369" r:id="rId23"/>
    <p:sldId id="368" r:id="rId24"/>
    <p:sldId id="322" r:id="rId25"/>
  </p:sldIdLst>
  <p:sldSz cx="9144000" cy="6858000" type="screen4x3"/>
  <p:notesSz cx="6950075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63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1386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001FA1"/>
    <a:srgbClr val="CC1239"/>
    <a:srgbClr val="6B1F7C"/>
    <a:srgbClr val="008542"/>
    <a:srgbClr val="E8E8E8"/>
    <a:srgbClr val="FDC82F"/>
    <a:srgbClr val="009FDA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 autoAdjust="0"/>
    <p:restoredTop sz="50000" autoAdjust="0"/>
  </p:normalViewPr>
  <p:slideViewPr>
    <p:cSldViewPr snapToGrid="0" showGuides="1">
      <p:cViewPr varScale="1">
        <p:scale>
          <a:sx n="45" d="100"/>
          <a:sy n="45" d="100"/>
        </p:scale>
        <p:origin x="192" y="48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2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0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916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010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0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1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51DE9-254E-4A72-AA92-4454661DAA58}" type="slidenum">
              <a:rPr lang="en-US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6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4B97-30B9-47D7-95B2-A27F7BF321D6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9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2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0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outube.com/watch?v=-ubE4pWeF-I&amp;feature=youtu.b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YtKql_Jk6U&amp;feature=youtu.be" TargetMode="External"/><Relationship Id="rId5" Type="http://schemas.openxmlformats.org/officeDocument/2006/relationships/hyperlink" Target="https://www.youtube.com/watch?v=CVJY37j1iXQ&amp;feature=youtu.be" TargetMode="External"/><Relationship Id="rId4" Type="http://schemas.openxmlformats.org/officeDocument/2006/relationships/hyperlink" Target="https://www.youtube.com/watch?v=Yz2MhBUSOO4&amp;feature=youtu.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a_templates@ieee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.perry@ieee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09957"/>
            <a:ext cx="733926" cy="533400"/>
          </a:xfrm>
        </p:spPr>
        <p:txBody>
          <a:bodyPr/>
          <a:lstStyle/>
          <a:p>
            <a:r>
              <a:rPr lang="en-US" dirty="0"/>
              <a:t>and</a:t>
            </a:r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094368"/>
            <a:ext cx="7772400" cy="445168"/>
          </a:xfrm>
        </p:spPr>
        <p:txBody>
          <a:bodyPr/>
          <a:lstStyle/>
          <a:p>
            <a:r>
              <a:rPr lang="en-US" dirty="0"/>
              <a:t>XML Update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79695" y="3553318"/>
            <a:ext cx="2923673" cy="1057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Lisa Perry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IEEE-SA Content Production and Management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685800" y="2068925"/>
            <a:ext cx="7772400" cy="8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Introduction to the MS Word template </a:t>
            </a:r>
            <a:br>
              <a:rPr lang="en-US" kern="0" dirty="0" smtClean="0"/>
            </a:br>
            <a:r>
              <a:rPr lang="en-US" kern="0" dirty="0" smtClean="0"/>
              <a:t>for IEEE standards drafts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Access…</a:t>
            </a:r>
            <a:br>
              <a:rPr lang="en-US" dirty="0" smtClean="0"/>
            </a:br>
            <a:r>
              <a:rPr lang="en-US" dirty="0" smtClean="0"/>
              <a:t>IEEE-SA training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371975" cy="4343400"/>
          </a:xfrm>
        </p:spPr>
        <p:txBody>
          <a:bodyPr/>
          <a:lstStyle/>
          <a:p>
            <a:r>
              <a:rPr lang="en-US" dirty="0" smtClean="0"/>
              <a:t>Video </a:t>
            </a:r>
            <a:r>
              <a:rPr lang="en-US" dirty="0"/>
              <a:t>#1: </a:t>
            </a:r>
            <a:r>
              <a:rPr lang="en-US" dirty="0">
                <a:hlinkClick r:id="rId3"/>
              </a:rPr>
              <a:t>Getting Started with </a:t>
            </a:r>
            <a:r>
              <a:rPr lang="en-US" dirty="0" smtClean="0">
                <a:hlinkClick r:id="rId3"/>
              </a:rPr>
              <a:t>the </a:t>
            </a:r>
            <a:r>
              <a:rPr lang="en-US" dirty="0">
                <a:hlinkClick r:id="rId3"/>
              </a:rPr>
              <a:t>Template</a:t>
            </a:r>
            <a:r>
              <a:rPr lang="en-US" dirty="0"/>
              <a:t> (for new standards)</a:t>
            </a:r>
          </a:p>
          <a:p>
            <a:r>
              <a:rPr lang="en-US" dirty="0"/>
              <a:t>Video #2: </a:t>
            </a:r>
            <a:r>
              <a:rPr lang="en-US" dirty="0">
                <a:hlinkClick r:id="rId4"/>
              </a:rPr>
              <a:t>Composing Your Draft </a:t>
            </a:r>
            <a:r>
              <a:rPr lang="en-US" dirty="0" smtClean="0">
                <a:hlinkClick r:id="rId4"/>
              </a:rPr>
              <a:t>in 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the </a:t>
            </a:r>
            <a:r>
              <a:rPr lang="en-US" dirty="0">
                <a:hlinkClick r:id="rId4"/>
              </a:rPr>
              <a:t>Template</a:t>
            </a:r>
            <a:r>
              <a:rPr lang="en-US" dirty="0"/>
              <a:t> (for new standards)</a:t>
            </a:r>
          </a:p>
          <a:p>
            <a:r>
              <a:rPr lang="en-US" dirty="0"/>
              <a:t>Video #3: </a:t>
            </a:r>
            <a:r>
              <a:rPr lang="en-US" dirty="0">
                <a:hlinkClick r:id="rId5"/>
              </a:rPr>
              <a:t>Adding Figures and Tables </a:t>
            </a:r>
            <a:r>
              <a:rPr lang="en-US" dirty="0" smtClean="0">
                <a:hlinkClick r:id="rId5"/>
              </a:rPr>
              <a:t/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in </a:t>
            </a:r>
            <a:r>
              <a:rPr lang="en-US" dirty="0">
                <a:hlinkClick r:id="rId5"/>
              </a:rPr>
              <a:t>the Template</a:t>
            </a:r>
            <a:endParaRPr lang="en-US" dirty="0"/>
          </a:p>
          <a:p>
            <a:r>
              <a:rPr lang="en-US" dirty="0"/>
              <a:t>Video #4: </a:t>
            </a:r>
            <a:r>
              <a:rPr lang="en-US" dirty="0">
                <a:hlinkClick r:id="rId6"/>
              </a:rPr>
              <a:t>Adding Annexes, Creating </a:t>
            </a:r>
            <a:r>
              <a:rPr lang="en-US" dirty="0" smtClean="0">
                <a:hlinkClick r:id="rId6"/>
              </a:rPr>
              <a:t/>
            </a:r>
            <a:br>
              <a:rPr lang="en-US" dirty="0" smtClean="0">
                <a:hlinkClick r:id="rId6"/>
              </a:rPr>
            </a:br>
            <a:r>
              <a:rPr lang="en-US" dirty="0" smtClean="0">
                <a:hlinkClick r:id="rId6"/>
              </a:rPr>
              <a:t>a </a:t>
            </a:r>
            <a:r>
              <a:rPr lang="en-US" dirty="0">
                <a:hlinkClick r:id="rId6"/>
              </a:rPr>
              <a:t>Bibliography, and Inserting Cross-References in the Template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7"/>
          <a:srcRect l="10096" t="10467" r="55930" b="26268"/>
          <a:stretch/>
        </p:blipFill>
        <p:spPr bwMode="auto">
          <a:xfrm>
            <a:off x="4944720" y="1537778"/>
            <a:ext cx="3951633" cy="413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01" y="1084309"/>
            <a:ext cx="790719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C1F96-5ED1-41A0-BC5E-E0FC0B2B84E1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ＭＳ Ｐゴシック" charset="-128"/>
              <a:cs typeface="+mn-cs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544403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Key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Features of the Template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23888" y="4165222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Add-Ins</a:t>
            </a:r>
            <a:r>
              <a:rPr lang="en-US" dirty="0" smtClean="0"/>
              <a:t> tab &gt; Custom Toolbars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toolbar </a:t>
            </a:r>
            <a:r>
              <a:rPr lang="en-US" dirty="0" smtClean="0">
                <a:solidFill>
                  <a:srgbClr val="FF0000"/>
                </a:solidFill>
              </a:rPr>
              <a:t>inserts elements </a:t>
            </a:r>
            <a:r>
              <a:rPr lang="en-US" dirty="0" smtClean="0"/>
              <a:t>of an IEEE draft standard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Formatting</a:t>
            </a:r>
            <a:r>
              <a:rPr lang="en-US" dirty="0"/>
              <a:t> toolbar </a:t>
            </a:r>
            <a:r>
              <a:rPr lang="en-US" dirty="0">
                <a:solidFill>
                  <a:srgbClr val="FF0000"/>
                </a:solidFill>
              </a:rPr>
              <a:t>applies styles </a:t>
            </a:r>
            <a:r>
              <a:rPr lang="en-US" dirty="0"/>
              <a:t>to existing text in an IEEE draft standard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55905-EE7D-4673-B5F4-2BF5096DB967}" type="slidenum">
              <a:rPr lang="en-US" smtClean="0"/>
              <a:pPr>
                <a:defRPr/>
              </a:pPr>
              <a:t>12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" r="48402" b="86039"/>
          <a:stretch/>
        </p:blipFill>
        <p:spPr bwMode="auto">
          <a:xfrm>
            <a:off x="762000" y="1968364"/>
            <a:ext cx="7620000" cy="1159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390376"/>
            <a:ext cx="7620000" cy="221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" r="48402" b="86039"/>
          <a:stretch/>
        </p:blipFill>
        <p:spPr bwMode="auto">
          <a:xfrm>
            <a:off x="762000" y="4142707"/>
            <a:ext cx="7620000" cy="1159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4757228"/>
            <a:ext cx="7620000" cy="221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79693" y="2166004"/>
            <a:ext cx="605589" cy="220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199"/>
            <a:ext cx="7772400" cy="4596063"/>
          </a:xfrm>
        </p:spPr>
        <p:txBody>
          <a:bodyPr/>
          <a:lstStyle/>
          <a:p>
            <a:r>
              <a:rPr lang="en-US" dirty="0" smtClean="0"/>
              <a:t>Draft labeling, title, names of Society, Sponsor and WG, etc.</a:t>
            </a:r>
          </a:p>
          <a:p>
            <a:r>
              <a:rPr lang="en-US" dirty="0" smtClean="0"/>
              <a:t>Window appears after first time opening the template, can then access on the template toolbar</a:t>
            </a:r>
          </a:p>
          <a:p>
            <a:r>
              <a:rPr lang="en-US" dirty="0" smtClean="0"/>
              <a:t>Macro uses text entered to auto-populate fields within the template</a:t>
            </a:r>
          </a:p>
          <a:p>
            <a:pPr marL="53340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Tip #1:</a:t>
            </a:r>
            <a:r>
              <a:rPr lang="en-US" dirty="0" smtClean="0"/>
              <a:t> Click OK after entering text for each tab</a:t>
            </a:r>
          </a:p>
          <a:p>
            <a:pPr marL="53340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Tip #2:</a:t>
            </a:r>
            <a:r>
              <a:rPr lang="en-US" dirty="0" smtClean="0"/>
              <a:t> Type in text; do not copy and paste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13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7892" t="60725" r="13621" b="7644"/>
          <a:stretch/>
        </p:blipFill>
        <p:spPr bwMode="auto">
          <a:xfrm>
            <a:off x="2418347" y="3505664"/>
            <a:ext cx="4307305" cy="2690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Auto-Numbering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Clause and </a:t>
            </a:r>
            <a:r>
              <a:rPr lang="en-US" dirty="0" err="1" smtClean="0"/>
              <a:t>subclause</a:t>
            </a:r>
            <a:r>
              <a:rPr lang="en-US" dirty="0" smtClean="0"/>
              <a:t> headings*</a:t>
            </a:r>
          </a:p>
          <a:p>
            <a:r>
              <a:rPr lang="en-US" dirty="0" smtClean="0"/>
              <a:t>Figures*</a:t>
            </a:r>
          </a:p>
          <a:p>
            <a:r>
              <a:rPr lang="en-US" dirty="0" smtClean="0"/>
              <a:t>Tables*</a:t>
            </a:r>
          </a:p>
          <a:p>
            <a:r>
              <a:rPr lang="en-US" dirty="0" smtClean="0"/>
              <a:t>Equations</a:t>
            </a:r>
          </a:p>
          <a:p>
            <a:r>
              <a:rPr lang="en-US" dirty="0" smtClean="0"/>
              <a:t>Bibliographic references</a:t>
            </a:r>
          </a:p>
          <a:p>
            <a:pPr marL="0" indent="0">
              <a:buNone/>
            </a:pPr>
            <a:r>
              <a:rPr lang="en-US" dirty="0" smtClean="0"/>
              <a:t> *Separate macro buttons for applying these styles in the main body vs. an annex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 number can be added when inserting an equation</a:t>
            </a:r>
          </a:p>
          <a:p>
            <a:r>
              <a:rPr lang="en-US" dirty="0" smtClean="0"/>
              <a:t>Landscape table can be added</a:t>
            </a:r>
          </a:p>
          <a:p>
            <a:r>
              <a:rPr lang="en-US" dirty="0" smtClean="0"/>
              <a:t>Definitions can be sorted</a:t>
            </a:r>
          </a:p>
          <a:p>
            <a:r>
              <a:rPr lang="en-US" dirty="0" smtClean="0"/>
              <a:t>Insert annex</a:t>
            </a:r>
          </a:p>
          <a:p>
            <a:r>
              <a:rPr lang="en-US" dirty="0" smtClean="0"/>
              <a:t>TOC (insert and update) </a:t>
            </a:r>
            <a:r>
              <a:rPr lang="en-US" dirty="0" smtClean="0">
                <a:solidFill>
                  <a:srgbClr val="00B050"/>
                </a:solidFill>
              </a:rPr>
              <a:t>(WORD)</a:t>
            </a:r>
          </a:p>
          <a:p>
            <a:r>
              <a:rPr lang="en-US" dirty="0" smtClean="0"/>
              <a:t>Cross references </a:t>
            </a:r>
            <a:r>
              <a:rPr lang="en-US" dirty="0" smtClean="0">
                <a:solidFill>
                  <a:srgbClr val="00B050"/>
                </a:solidFill>
              </a:rPr>
              <a:t>(WORD)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16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544403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Initial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Steps—</a:t>
            </a:r>
            <a:r>
              <a:rPr lang="en-US" kern="0" noProof="0" dirty="0" smtClean="0">
                <a:solidFill>
                  <a:srgbClr val="FFFFFF"/>
                </a:solidFill>
                <a:latin typeface="Verdana"/>
              </a:rPr>
              <a:t>New </a:t>
            </a:r>
            <a:r>
              <a:rPr lang="en-US" kern="0" noProof="0" dirty="0" smtClean="0">
                <a:solidFill>
                  <a:srgbClr val="FFFFFF"/>
                </a:solidFill>
                <a:latin typeface="Verdana"/>
              </a:rPr>
              <a:t>vs. Revision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9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507941" cy="4343400"/>
          </a:xfrm>
        </p:spPr>
        <p:txBody>
          <a:bodyPr/>
          <a:lstStyle/>
          <a:p>
            <a:r>
              <a:rPr lang="en-US" dirty="0" smtClean="0"/>
              <a:t>For new standards</a:t>
            </a:r>
            <a:endParaRPr lang="en-US" dirty="0"/>
          </a:p>
          <a:p>
            <a:pPr lvl="1"/>
            <a:r>
              <a:rPr lang="en-US" dirty="0"/>
              <a:t>Download </a:t>
            </a:r>
            <a:r>
              <a:rPr lang="en-US" dirty="0" smtClean="0"/>
              <a:t>the latest version of the template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info from approved PAR to </a:t>
            </a:r>
            <a:r>
              <a:rPr lang="en-US" b="1" dirty="0" smtClean="0"/>
              <a:t>Required Information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3BDF-57CD-4DF0-939A-D0CDD094B824}" type="slidenum">
              <a:rPr lang="en-US" smtClean="0"/>
              <a:pPr>
                <a:defRPr/>
              </a:pPr>
              <a:t>17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2891123"/>
            <a:ext cx="7772400" cy="3052477"/>
          </a:xfrm>
        </p:spPr>
        <p:txBody>
          <a:bodyPr/>
          <a:lstStyle/>
          <a:p>
            <a:r>
              <a:rPr lang="en-US" dirty="0" smtClean="0"/>
              <a:t>For revision standards, same steps as for new </a:t>
            </a:r>
            <a:br>
              <a:rPr lang="en-US" dirty="0" smtClean="0"/>
            </a:br>
            <a:r>
              <a:rPr lang="en-US" dirty="0" smtClean="0"/>
              <a:t>PLUS</a:t>
            </a:r>
          </a:p>
          <a:p>
            <a:pPr marL="581025" lvl="1" indent="-285750"/>
            <a:r>
              <a:rPr lang="en-US" dirty="0" smtClean="0"/>
              <a:t>Copy text from the “roundtrip” document</a:t>
            </a:r>
          </a:p>
          <a:p>
            <a:pPr marL="581025" lvl="1" indent="-285750"/>
            <a:r>
              <a:rPr lang="en-US" dirty="0" smtClean="0"/>
              <a:t>Paste in the template</a:t>
            </a:r>
          </a:p>
          <a:p>
            <a:pPr marL="283845" indent="-285750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C1F96-5ED1-41A0-BC5E-E0FC0B2B84E1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ＭＳ Ｐゴシック" charset="-128"/>
              <a:cs typeface="+mn-cs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544403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Tips and Tricks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23888" y="4165222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enable macros in Word</a:t>
            </a:r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/>
              <a:t>Paste special (Ctrl + V)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19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2748" r="50725" b="86459"/>
          <a:stretch/>
        </p:blipFill>
        <p:spPr bwMode="auto">
          <a:xfrm>
            <a:off x="971596" y="1984962"/>
            <a:ext cx="6989800" cy="861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9717" y="2458027"/>
            <a:ext cx="3420522" cy="29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65063" t="26137" r="16423" b="47872"/>
          <a:stretch/>
        </p:blipFill>
        <p:spPr bwMode="auto">
          <a:xfrm>
            <a:off x="971596" y="3462139"/>
            <a:ext cx="3149562" cy="2487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6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Update</a:t>
            </a:r>
          </a:p>
          <a:p>
            <a:r>
              <a:rPr lang="en-US" dirty="0" smtClean="0"/>
              <a:t>Introduction to the MS </a:t>
            </a:r>
            <a:r>
              <a:rPr lang="en-US" dirty="0"/>
              <a:t>Word </a:t>
            </a:r>
            <a:r>
              <a:rPr lang="en-US" dirty="0" smtClean="0"/>
              <a:t>template for IEEE standards drafts</a:t>
            </a:r>
          </a:p>
          <a:p>
            <a:pPr lvl="1"/>
            <a:r>
              <a:rPr lang="en-US" dirty="0" smtClean="0"/>
              <a:t>What is the template?</a:t>
            </a:r>
          </a:p>
          <a:p>
            <a:pPr lvl="1"/>
            <a:r>
              <a:rPr lang="en-US" dirty="0" smtClean="0"/>
              <a:t>Why use the template?</a:t>
            </a:r>
          </a:p>
          <a:p>
            <a:pPr lvl="1"/>
            <a:r>
              <a:rPr lang="en-US" dirty="0" smtClean="0"/>
              <a:t>How do I access…</a:t>
            </a:r>
          </a:p>
          <a:p>
            <a:pPr lvl="2"/>
            <a:r>
              <a:rPr lang="en-US" dirty="0" smtClean="0"/>
              <a:t>the template?</a:t>
            </a:r>
          </a:p>
          <a:p>
            <a:pPr lvl="2"/>
            <a:r>
              <a:rPr lang="en-US" dirty="0" smtClean="0"/>
              <a:t>IEEE-SA training videos?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features of the Template</a:t>
            </a:r>
            <a:endParaRPr lang="en-US" dirty="0"/>
          </a:p>
          <a:p>
            <a:r>
              <a:rPr lang="en-US" dirty="0"/>
              <a:t>Initial Steps for Working in the Template: New vs. Revision</a:t>
            </a:r>
          </a:p>
          <a:p>
            <a:r>
              <a:rPr lang="en-US" dirty="0" smtClean="0"/>
              <a:t>Tips </a:t>
            </a:r>
            <a:r>
              <a:rPr lang="en-US" dirty="0" smtClean="0"/>
              <a:t>and tricks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4D40-6E61-41B8-BBDC-8B4ECAA87F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Home tab &gt; Format painter button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20</a:t>
            </a:fld>
            <a:endParaRPr lang="en-US" sz="1400">
              <a:latin typeface="Myriad Pro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t="2438" r="45310" b="58442"/>
          <a:stretch/>
        </p:blipFill>
        <p:spPr bwMode="auto">
          <a:xfrm>
            <a:off x="971595" y="2005932"/>
            <a:ext cx="7017969" cy="2823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71667" y="2629423"/>
            <a:ext cx="995283" cy="29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8342" y="3035354"/>
            <a:ext cx="2138283" cy="1793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IEEE-SA Staff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Don’t </a:t>
            </a:r>
            <a:r>
              <a:rPr lang="en-US" sz="2400" dirty="0"/>
              <a:t>spend time trouble shooting!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something isn’t working, send </a:t>
            </a:r>
            <a:r>
              <a:rPr lang="en-US" sz="2400" dirty="0" smtClean="0"/>
              <a:t>Word template and description of issues via email to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2"/>
              </a:rPr>
              <a:t>sa_templates@ieee.org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My Contact Information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en-US" dirty="0" smtClean="0"/>
              <a:t>Lisa Perry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IEEE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445 Hoes Lane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Piscataway, NJ 08854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T: 732-562-3942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l.perry@ieee.org</a:t>
            </a:r>
            <a:endParaRPr lang="en-US" dirty="0" smtClean="0"/>
          </a:p>
          <a:p>
            <a:pPr marL="0" indent="0" eaLnBrk="1" hangingPunct="1">
              <a:spcBef>
                <a:spcPct val="20000"/>
              </a:spcBef>
            </a:pPr>
            <a:endParaRPr lang="en-US" dirty="0" smtClean="0"/>
          </a:p>
          <a:p>
            <a:pPr marL="0" indent="0" eaLnBrk="1" hangingPunct="1">
              <a:spcBef>
                <a:spcPct val="20000"/>
              </a:spcBef>
            </a:pPr>
            <a:r>
              <a:rPr lang="en-US" dirty="0" smtClean="0"/>
              <a:t>www.standards.ieee.org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B897D-4C8C-409F-91B8-DF0FA0394E28}" type="slidenum">
              <a:rPr lang="en-US"/>
              <a:pPr/>
              <a:t>22</a:t>
            </a:fld>
            <a:endParaRPr lang="en-US" sz="140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544403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XML Update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23888" y="4165222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endParaRPr lang="en-US" sz="21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 Next-Gen Publishing project</a:t>
            </a:r>
          </a:p>
          <a:p>
            <a:pPr lvl="1"/>
            <a:r>
              <a:rPr lang="en-US" dirty="0" smtClean="0"/>
              <a:t>Implementation 2016</a:t>
            </a:r>
          </a:p>
          <a:p>
            <a:pPr lvl="1"/>
            <a:r>
              <a:rPr lang="en-US" dirty="0" smtClean="0"/>
              <a:t>In-house generated XML delivered to </a:t>
            </a:r>
            <a:r>
              <a:rPr lang="en-US" dirty="0" err="1" smtClean="0"/>
              <a:t>Xplore</a:t>
            </a:r>
            <a:endParaRPr lang="en-US" dirty="0" smtClean="0"/>
          </a:p>
          <a:p>
            <a:r>
              <a:rPr lang="en-US" dirty="0" smtClean="0"/>
              <a:t>XML-derived products</a:t>
            </a:r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Mobile apps</a:t>
            </a:r>
          </a:p>
          <a:p>
            <a:r>
              <a:rPr lang="en-US" dirty="0" smtClean="0"/>
              <a:t>Possible future mobile apps</a:t>
            </a:r>
          </a:p>
          <a:p>
            <a:pPr lvl="1"/>
            <a:r>
              <a:rPr lang="en-US" dirty="0" smtClean="0"/>
              <a:t>1584 Arc Flash </a:t>
            </a:r>
            <a:br>
              <a:rPr lang="en-US" dirty="0" smtClean="0"/>
            </a:b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DASC standards</a:t>
            </a:r>
          </a:p>
          <a:p>
            <a:r>
              <a:rPr lang="en-US" dirty="0" smtClean="0"/>
              <a:t>Ideas for new products?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9527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8" y="1107874"/>
            <a:ext cx="2948135" cy="50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C1F96-5ED1-41A0-BC5E-E0FC0B2B84E1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ＭＳ Ｐゴシック" charset="-128"/>
              <a:cs typeface="+mn-cs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544403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Introduction to the MS Word template for IEEE standards drafts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23888" y="4165222"/>
            <a:ext cx="7886700" cy="6208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Word Template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document with custom toolbars that run macros</a:t>
            </a:r>
          </a:p>
          <a:p>
            <a:r>
              <a:rPr lang="en-US" dirty="0"/>
              <a:t>A </a:t>
            </a:r>
            <a:r>
              <a:rPr lang="en-US" b="1" dirty="0"/>
              <a:t>macro</a:t>
            </a:r>
            <a:r>
              <a:rPr lang="en-US" dirty="0"/>
              <a:t> is a series of commands and instructions grouped together as a single command to accomplish a task automatically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55905-EE7D-4673-B5F4-2BF5096DB96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" r="48402" b="86039"/>
          <a:stretch/>
        </p:blipFill>
        <p:spPr bwMode="auto">
          <a:xfrm>
            <a:off x="762000" y="2688754"/>
            <a:ext cx="7620000" cy="1159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6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Word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263887" cy="4343400"/>
          </a:xfrm>
        </p:spPr>
        <p:txBody>
          <a:bodyPr/>
          <a:lstStyle/>
          <a:p>
            <a:r>
              <a:rPr lang="en-US" dirty="0"/>
              <a:t>Using macros saves time</a:t>
            </a:r>
          </a:p>
          <a:p>
            <a:r>
              <a:rPr lang="en-US" dirty="0" smtClean="0"/>
              <a:t>Includes </a:t>
            </a:r>
            <a:r>
              <a:rPr lang="en-US" dirty="0"/>
              <a:t>basic </a:t>
            </a:r>
            <a:r>
              <a:rPr lang="en-US" dirty="0" smtClean="0"/>
              <a:t>structure and formatting</a:t>
            </a:r>
            <a:endParaRPr lang="en-US" dirty="0"/>
          </a:p>
          <a:p>
            <a:r>
              <a:rPr lang="en-US" dirty="0" smtClean="0"/>
              <a:t>Updated </a:t>
            </a:r>
            <a:r>
              <a:rPr lang="en-US" dirty="0"/>
              <a:t>along with updates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IEEE </a:t>
            </a:r>
            <a:r>
              <a:rPr lang="en-US" dirty="0"/>
              <a:t>Standards Style Manual</a:t>
            </a:r>
          </a:p>
          <a:p>
            <a:r>
              <a:rPr lang="en-US" dirty="0"/>
              <a:t>Easier to maintain the standard with roundtrip document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9017" t="16741" r="26851" b="6533"/>
          <a:stretch/>
        </p:blipFill>
        <p:spPr bwMode="auto">
          <a:xfrm>
            <a:off x="5229225" y="1203318"/>
            <a:ext cx="3733801" cy="4678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 I Access…</a:t>
            </a:r>
            <a:br>
              <a:rPr lang="en-US" dirty="0" smtClean="0"/>
            </a:br>
            <a:r>
              <a:rPr lang="en-US" dirty="0" smtClean="0"/>
              <a:t>the Word Template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4" y="1474184"/>
            <a:ext cx="5046595" cy="4705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1" y="1090103"/>
            <a:ext cx="7907197" cy="3840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6790" y="3624602"/>
            <a:ext cx="1577509" cy="261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2470002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Link to download zip file of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template and resources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657012">
            <a:off x="2943324" y="3160582"/>
            <a:ext cx="3641755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4" y="1474184"/>
            <a:ext cx="5046595" cy="470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</a:t>
            </a:r>
            <a:r>
              <a:rPr lang="en-US" dirty="0" smtClean="0"/>
              <a:t>Access…</a:t>
            </a:r>
            <a:br>
              <a:rPr lang="en-US" dirty="0" smtClean="0"/>
            </a:br>
            <a:r>
              <a:rPr lang="en-US" dirty="0" smtClean="0"/>
              <a:t>IEEE-SA training videos?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6314" y="5137507"/>
            <a:ext cx="1570885" cy="100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4425" y="4043650"/>
            <a:ext cx="20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Links to how-to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videos on YouTube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657012">
            <a:off x="2819499" y="4913182"/>
            <a:ext cx="3641755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1" y="1090103"/>
            <a:ext cx="790719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IEEE-SA_PowerPoint_Template2007Rev (3)</Template>
  <TotalTime>700</TotalTime>
  <Words>506</Words>
  <Application>Microsoft Office PowerPoint</Application>
  <PresentationFormat>On-screen Show (4:3)</PresentationFormat>
  <Paragraphs>161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Geneva</vt:lpstr>
      <vt:lpstr>Myriad Pro</vt:lpstr>
      <vt:lpstr>Verdana</vt:lpstr>
      <vt:lpstr>Wingdings 2</vt:lpstr>
      <vt:lpstr>IEEE-SA_PowerPoint_Template</vt:lpstr>
      <vt:lpstr>Dark Layouts</vt:lpstr>
      <vt:lpstr>Cover Slides</vt:lpstr>
      <vt:lpstr>XML Update </vt:lpstr>
      <vt:lpstr>Topics</vt:lpstr>
      <vt:lpstr>PowerPoint Presentation</vt:lpstr>
      <vt:lpstr>Where are we now?</vt:lpstr>
      <vt:lpstr>PowerPoint Presentation</vt:lpstr>
      <vt:lpstr>What is the Word Template?</vt:lpstr>
      <vt:lpstr>Why Use the Word Template?</vt:lpstr>
      <vt:lpstr>How Do I Access… the Word Template?</vt:lpstr>
      <vt:lpstr>How Do I Access… IEEE-SA training videos?</vt:lpstr>
      <vt:lpstr>How Do I Access… IEEE-SA training videos?</vt:lpstr>
      <vt:lpstr>PowerPoint Presentation</vt:lpstr>
      <vt:lpstr>Add-Ins tab &gt; Custom Toolbars</vt:lpstr>
      <vt:lpstr>Required Information</vt:lpstr>
      <vt:lpstr>Auto-Numbering</vt:lpstr>
      <vt:lpstr>Other features</vt:lpstr>
      <vt:lpstr>PowerPoint Presentation</vt:lpstr>
      <vt:lpstr>Initial Steps</vt:lpstr>
      <vt:lpstr>PowerPoint Presentation</vt:lpstr>
      <vt:lpstr>MS Word Tips and Tricks</vt:lpstr>
      <vt:lpstr>MS Word Tips and Tricks</vt:lpstr>
      <vt:lpstr>IEEE-SA Staff Support</vt:lpstr>
      <vt:lpstr>My Contact Information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Patricia Dominach</dc:creator>
  <cp:lastModifiedBy>Perry, Lisa</cp:lastModifiedBy>
  <cp:revision>61</cp:revision>
  <cp:lastPrinted>2017-03-27T18:22:15Z</cp:lastPrinted>
  <dcterms:created xsi:type="dcterms:W3CDTF">2015-12-23T18:40:32Z</dcterms:created>
  <dcterms:modified xsi:type="dcterms:W3CDTF">2017-03-29T16:01:22Z</dcterms:modified>
</cp:coreProperties>
</file>