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85" r:id="rId3"/>
    <p:sldId id="315" r:id="rId4"/>
    <p:sldId id="316" r:id="rId5"/>
    <p:sldId id="261" r:id="rId6"/>
    <p:sldId id="262" r:id="rId7"/>
    <p:sldId id="317" r:id="rId8"/>
    <p:sldId id="263" r:id="rId9"/>
    <p:sldId id="267" r:id="rId10"/>
    <p:sldId id="268" r:id="rId11"/>
    <p:sldId id="287" r:id="rId12"/>
    <p:sldId id="293" r:id="rId13"/>
    <p:sldId id="270" r:id="rId14"/>
    <p:sldId id="318" r:id="rId15"/>
    <p:sldId id="319" r:id="rId16"/>
    <p:sldId id="320" r:id="rId17"/>
    <p:sldId id="321" r:id="rId18"/>
    <p:sldId id="279" r:id="rId19"/>
    <p:sldId id="283" r:id="rId20"/>
    <p:sldId id="322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7386"/>
    <a:srgbClr val="1A95AE"/>
    <a:srgbClr val="198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93FE-DBAB-43F9-9349-BA7E1991CB1C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E82A7-8C43-4382-8FEF-B1D331A10C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7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AAE0C4-A23B-4841-B222-9C77862368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31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3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7E82A7-8C43-4382-8FEF-B1D331A10CC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3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1"/>
            <a:ext cx="5487988" cy="4114800"/>
          </a:xfrm>
          <a:noFill/>
        </p:spPr>
        <p:txBody>
          <a:bodyPr wrap="square" lIns="91412" tIns="45705" rIns="91412" bIns="45705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3025" y="8685203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/>
            <a:fld id="{6DC2484D-6A60-4568-B1FE-7C2148878A0E}" type="slidenum">
              <a:rPr lang="en-US" sz="1200"/>
              <a:pPr algn="r"/>
              <a:t>21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72702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E85DF6-E570-4839-967C-3895A522F0E0}" type="datetimeFigureOut">
              <a:rPr lang="en-US" smtClean="0"/>
              <a:pPr/>
              <a:t>4/3/17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6157434-A76F-455C-B3BE-0760E4258E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ypatia Sans Pro" pitchFamily="34" charset="0"/>
              </a:rPr>
              <a:t>Transformers Committee</a:t>
            </a:r>
            <a:br>
              <a:rPr lang="en-US" dirty="0">
                <a:latin typeface="Hypatia Sans Pro" pitchFamily="34" charset="0"/>
              </a:rPr>
            </a:br>
            <a:r>
              <a:rPr lang="en-US" dirty="0">
                <a:latin typeface="Hypatia Sans Pro" pitchFamily="34" charset="0"/>
              </a:rPr>
              <a:t>  Standards Report</a:t>
            </a:r>
            <a:br>
              <a:rPr lang="en-US" dirty="0">
                <a:latin typeface="Hypatia Sans Pro" pitchFamily="34" charset="0"/>
              </a:rPr>
            </a:br>
            <a:r>
              <a:rPr lang="en-US" sz="4000" dirty="0" smtClean="0">
                <a:latin typeface="Hypatia Sans Pro" pitchFamily="34" charset="0"/>
              </a:rPr>
              <a:t>April 2, </a:t>
            </a:r>
            <a:r>
              <a:rPr lang="en-US" sz="4000" dirty="0">
                <a:latin typeface="Hypatia Sans Pro" pitchFamily="34" charset="0"/>
              </a:rPr>
              <a:t>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772400" cy="11997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James </a:t>
            </a:r>
            <a:r>
              <a:rPr 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Graham,P.E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Standards Coordinator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Transformers Committee</a:t>
            </a:r>
          </a:p>
          <a:p>
            <a:endParaRPr lang="en-US" dirty="0"/>
          </a:p>
        </p:txBody>
      </p:sp>
      <p:pic>
        <p:nvPicPr>
          <p:cNvPr id="4" name="Picture 8" descr="PES logo in color with fa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643063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969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11924" y="228600"/>
            <a:ext cx="7239000" cy="685799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5EB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en-US" sz="2800" dirty="0">
                <a:solidFill>
                  <a:srgbClr val="005EB4"/>
                </a:solidFill>
              </a:rPr>
              <a:t>Standards Board Deadlines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 flipV="1">
            <a:off x="838200" y="1066800"/>
            <a:ext cx="7467600" cy="0"/>
          </a:xfrm>
          <a:prstGeom prst="line">
            <a:avLst/>
          </a:prstGeom>
          <a:noFill/>
          <a:ln w="1270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020328"/>
              </p:ext>
            </p:extLst>
          </p:nvPr>
        </p:nvGraphicFramePr>
        <p:xfrm>
          <a:off x="838200" y="1219202"/>
          <a:ext cx="7620000" cy="29870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0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19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95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Century Gothic"/>
                        </a:rPr>
                        <a:t>Stds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Century Gothic"/>
                        </a:rPr>
                        <a:t>. Board Meeting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Century Gothic"/>
                        </a:rPr>
                        <a:t>Submission Deadline</a:t>
                      </a:r>
                      <a:endParaRPr lang="en-US" sz="2400" b="1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Times New Roman"/>
                        <a:cs typeface="Century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6101">
                <a:tc>
                  <a:txBody>
                    <a:bodyPr/>
                    <a:lstStyle/>
                    <a:p>
                      <a:pPr marL="1714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May </a:t>
                      </a:r>
                      <a:r>
                        <a:rPr lang="en-US" sz="2400" spc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2017</a:t>
                      </a:r>
                    </a:p>
                    <a:p>
                      <a:pPr marL="1714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600" spc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teleconference)</a:t>
                      </a:r>
                      <a:endParaRPr lang="en-US" sz="1600" spc="-25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March 24</a:t>
                      </a:r>
                      <a:r>
                        <a:rPr lang="en-US" sz="2400" b="0" spc="-25" baseline="30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 2017</a:t>
                      </a:r>
                      <a:endParaRPr lang="en-US" sz="2400" b="0" spc="-25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3099">
                <a:tc>
                  <a:txBody>
                    <a:bodyPr/>
                    <a:lstStyle/>
                    <a:p>
                      <a:pPr marL="17145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June 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spc="-25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May </a:t>
                      </a: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2400" b="0" spc="-25" baseline="300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2421">
                <a:tc>
                  <a:txBody>
                    <a:bodyPr/>
                    <a:lstStyle/>
                    <a:p>
                      <a:pPr marL="1714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September 2017 </a:t>
                      </a:r>
                      <a:r>
                        <a:rPr lang="en-US" sz="1600" spc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(teleconference)</a:t>
                      </a:r>
                      <a:endParaRPr lang="en-US" sz="1600" spc="-25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July 28</a:t>
                      </a:r>
                      <a:r>
                        <a:rPr lang="en-US" sz="2400" b="0" spc="-25" baseline="30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2400" b="0" spc="-25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, 2017</a:t>
                      </a:r>
                      <a:endParaRPr lang="en-US" sz="2400" b="0" spc="-25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8642">
                <a:tc>
                  <a:txBody>
                    <a:bodyPr/>
                    <a:lstStyle/>
                    <a:p>
                      <a:pPr marL="17145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pc="-25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December 2017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33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spc="-25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October </a:t>
                      </a:r>
                      <a:r>
                        <a:rPr lang="en-US" sz="3200" b="1" spc="-25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16</a:t>
                      </a:r>
                      <a:r>
                        <a:rPr lang="en-US" sz="3200" b="1" spc="-25" baseline="300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th</a:t>
                      </a:r>
                      <a:r>
                        <a:rPr lang="en-US" sz="3200" b="1" spc="-25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3200" b="1" spc="-25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2017</a:t>
                      </a:r>
                      <a:endParaRPr lang="en-US" sz="3200" spc="-25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8150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9050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Deadline for the </a:t>
            </a: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Standards Board meeting in 2017 is Monday,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667000"/>
            <a:ext cx="807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October</a:t>
            </a:r>
            <a:r>
              <a:rPr lang="en-US" sz="1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16</a:t>
            </a:r>
            <a:r>
              <a:rPr lang="en-US" sz="10000" u="sng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th</a:t>
            </a:r>
            <a:r>
              <a:rPr lang="en-US" sz="9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2017</a:t>
            </a:r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endParaRPr lang="en-US" sz="8000" b="1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90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2"/>
          <p:cNvSpPr txBox="1">
            <a:spLocks/>
          </p:cNvSpPr>
          <p:nvPr/>
        </p:nvSpPr>
        <p:spPr>
          <a:xfrm>
            <a:off x="457200" y="274638"/>
            <a:ext cx="8229600" cy="323056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>
                <a:effectLst/>
                <a:latin typeface="Arial"/>
                <a:cs typeface="Arial"/>
              </a:rPr>
              <a:t>Committee Ballot Status  </a:t>
            </a:r>
            <a:endParaRPr lang="en-US" sz="3200" dirty="0" smtClean="0">
              <a:effectLst/>
              <a:latin typeface="Arial"/>
              <a:cs typeface="Arial"/>
            </a:endParaRPr>
          </a:p>
          <a:p>
            <a:r>
              <a:rPr lang="en-US" sz="2400" b="0" i="1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(refer to page </a:t>
            </a:r>
            <a:r>
              <a:rPr lang="en-US" sz="2400" b="0" i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3 </a:t>
            </a:r>
            <a:r>
              <a:rPr lang="en-US" sz="2400" b="0" i="1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of </a:t>
            </a:r>
            <a:r>
              <a:rPr lang="en-US" sz="2400" b="0" i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2400" b="0" i="1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standards report)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As of 24 March, 2017</a:t>
            </a:r>
          </a:p>
          <a:p>
            <a:r>
              <a:rPr lang="en-US" sz="2400" dirty="0" smtClean="0">
                <a:latin typeface="Arial"/>
                <a:cs typeface="Arial"/>
              </a:rPr>
              <a:t> </a:t>
            </a:r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 3 standards are in ballot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rial"/>
                <a:cs typeface="Arial"/>
              </a:rPr>
              <a:t> 11 standards are in comment resolution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196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7602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effectLst/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effectLst/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effectLst/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55 Active PARS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13 PARs expire December 31, 2017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- 5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- 2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- 5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Agenda	- 1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6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7602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Status - Active 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55 Active PARS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13 PARs expire December 31, 2018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- 7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- 6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Agenda	- 0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6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7602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Status - Active </a:t>
            </a:r>
            <a:r>
              <a:rPr lang="en-US" sz="3200" dirty="0"/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55 Active PARS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9 PARs expire December 31, 2019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- 7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- 1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- 1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Agenda	- 0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6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7602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Status - Active </a:t>
            </a:r>
            <a:r>
              <a:rPr lang="en-US" sz="3200" dirty="0"/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55 Active PARS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11 PARs expire December 31, 2020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- 10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  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  0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Agenda	-   1</a:t>
            </a:r>
          </a:p>
          <a:p>
            <a:pPr>
              <a:spcAft>
                <a:spcPts val="600"/>
              </a:spcAft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6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77602" y="152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Status - Active </a:t>
            </a:r>
            <a:r>
              <a:rPr lang="en-US" sz="3200" dirty="0"/>
              <a:t>PARs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700" b="0" i="1" dirty="0" smtClean="0">
                <a:latin typeface="Tahoma" pitchFamily="34" charset="0"/>
                <a:cs typeface="Tahoma" pitchFamily="34" charset="0"/>
              </a:rPr>
              <a:t>( refer to page 5 if the standards report)</a:t>
            </a:r>
            <a:r>
              <a:rPr lang="en-US" sz="2700" b="0" dirty="0" smtClean="0">
                <a:latin typeface="Tahoma" pitchFamily="34" charset="0"/>
                <a:cs typeface="Tahoma" pitchFamily="34" charset="0"/>
              </a:rPr>
              <a:t> </a:t>
            </a:r>
            <a:endParaRPr lang="en-US" sz="27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55 Active PARS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9 PARs expire December 31, 2021</a:t>
            </a:r>
          </a:p>
          <a:p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Draft Development	- 9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Ballot	- 0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 Comment Resolution	- 0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  <a:tabLst>
                <a:tab pos="3657600" algn="l"/>
              </a:tabLs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RevCom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Agenda	- 0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560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01000" cy="1219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Status – </a:t>
            </a:r>
            <a:r>
              <a:rPr lang="en-US" sz="3200" dirty="0" smtClean="0"/>
              <a:t>Standards </a:t>
            </a:r>
            <a:br>
              <a:rPr lang="en-US" sz="3200" dirty="0" smtClean="0"/>
            </a:br>
            <a:r>
              <a:rPr lang="en-US" sz="2400" b="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(refer to page 9 of the standards report)</a:t>
            </a:r>
            <a:endParaRPr lang="en-US" sz="2400" b="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20 Standards expire in 2018</a:t>
            </a:r>
          </a:p>
          <a:p>
            <a:pPr marL="4635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19 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1 standard has no active PAR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8 Standards expire in 2019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5 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3 standards have no active PARS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495800"/>
            <a:ext cx="8458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13 Standards expire in 2020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4 standards have active PARs</a:t>
            </a:r>
          </a:p>
          <a:p>
            <a:pPr marL="4635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9 standards have no active PARS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6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776" y="1143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small" dirty="0">
                <a:solidFill>
                  <a:srgbClr val="147386"/>
                </a:solidFill>
                <a:latin typeface="Book Antiqua" panose="02040602050305030304" pitchFamily="18" charset="0"/>
              </a:rPr>
              <a:t>Monday Standards Luncheon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7446936" cy="3797491"/>
          </a:xfrm>
        </p:spPr>
        <p:txBody>
          <a:bodyPr/>
          <a:lstStyle/>
          <a:p>
            <a:pPr marL="109728" indent="0">
              <a:buNone/>
            </a:pPr>
            <a:r>
              <a:rPr lang="en-US" dirty="0"/>
              <a:t>All are Welcome !!</a:t>
            </a:r>
          </a:p>
          <a:p>
            <a:pPr marL="109728" indent="0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sz="3600" dirty="0">
                <a:latin typeface="Arial Black" panose="020B0A04020102020204" pitchFamily="34" charset="0"/>
              </a:rPr>
              <a:t>IEEE </a:t>
            </a:r>
            <a:r>
              <a:rPr lang="en-US" sz="3600" dirty="0" smtClean="0">
                <a:latin typeface="Arial Black" panose="020B0A04020102020204" pitchFamily="34" charset="0"/>
              </a:rPr>
              <a:t>Standards Template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Lisa Perry, IEEE Senior Program Manager</a:t>
            </a:r>
          </a:p>
          <a:p>
            <a:pPr marL="109728" indent="0">
              <a:buNone/>
            </a:pPr>
            <a:r>
              <a:rPr lang="en-US" dirty="0" smtClean="0"/>
              <a:t>	Content Production &amp; Management</a:t>
            </a:r>
            <a:endParaRPr lang="en-US" dirty="0"/>
          </a:p>
        </p:txBody>
      </p:sp>
      <p:pic>
        <p:nvPicPr>
          <p:cNvPr id="10242" name="Picture 2" descr="http://www.picgifs.com/clip-art/activities/eating/clip-art-eating-7459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962043"/>
            <a:ext cx="1532153" cy="198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95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76200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Semi-annual Status Report</a:t>
            </a:r>
            <a:br>
              <a:rPr lang="en-US" sz="3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3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8153400" cy="3048000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Standards approved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PARs approved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Ballot </a:t>
            </a: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PARs </a:t>
            </a:r>
            <a:r>
              <a:rPr lang="en-US" sz="28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</a:t>
            </a:r>
          </a:p>
          <a:p>
            <a:pPr lvl="1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Standards Status</a:t>
            </a:r>
            <a:endParaRPr lang="en-US" sz="2800" b="1" dirty="0">
              <a:solidFill>
                <a:srgbClr val="00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Committee Org Chart</a:t>
            </a:r>
            <a:br>
              <a:rPr lang="en-US" sz="2800" b="1" dirty="0">
                <a:solidFill>
                  <a:srgbClr val="00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2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38200" y="6096000"/>
            <a:ext cx="7467600" cy="0"/>
          </a:xfrm>
          <a:prstGeom prst="line">
            <a:avLst/>
          </a:prstGeom>
          <a:solidFill>
            <a:schemeClr val="accent1"/>
          </a:solidFill>
          <a:ln w="12700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4648200"/>
            <a:ext cx="899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15000" y="1981200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740400" y="1828800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38800" y="1905000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562600" y="1938528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86400" y="1981200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410200" y="2011680"/>
            <a:ext cx="3429000" cy="39624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2" charset="-128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3" t="12026" r="11719" b="15209"/>
          <a:stretch/>
        </p:blipFill>
        <p:spPr bwMode="auto">
          <a:xfrm>
            <a:off x="5410200" y="2103120"/>
            <a:ext cx="3352800" cy="39928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823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Organization Chart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1828800"/>
            <a:ext cx="6324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revised organization chart has been posted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New multi-page letter-size format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Completed task forces removed</a:t>
            </a:r>
          </a:p>
          <a:p>
            <a:pPr marL="914400" indent="-9144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New working group chairs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0574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Questions?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2590800"/>
            <a:ext cx="7772400" cy="4648200"/>
          </a:xfrm>
        </p:spPr>
        <p:txBody>
          <a:bodyPr/>
          <a:lstStyle/>
          <a:p>
            <a:pPr marL="7938" lvl="3" indent="-7938" eaLnBrk="1" hangingPunct="1">
              <a:buFontTx/>
              <a:buNone/>
            </a:pPr>
            <a:endParaRPr lang="en-US" sz="2400" b="1" dirty="0"/>
          </a:p>
          <a:p>
            <a:pPr marL="7938" lvl="3" indent="-7938" eaLnBrk="1" hangingPunct="1">
              <a:buFontTx/>
              <a:buNone/>
            </a:pPr>
            <a:r>
              <a:rPr lang="en-US" b="1" dirty="0">
                <a:latin typeface="Arial Black" panose="020B0A04020102020204" pitchFamily="34" charset="0"/>
              </a:rPr>
              <a:t>James Graham, P.E.</a:t>
            </a:r>
          </a:p>
          <a:p>
            <a:pPr marL="7938" lvl="3" indent="-7938" eaLnBrk="1" hangingPunct="1">
              <a:buFontTx/>
              <a:buNone/>
            </a:pPr>
            <a:r>
              <a:rPr lang="en-US" b="1" dirty="0">
                <a:latin typeface="Arial Black" panose="020B0A04020102020204" pitchFamily="34" charset="0"/>
              </a:rPr>
              <a:t>Transformers Committee </a:t>
            </a:r>
          </a:p>
          <a:p>
            <a:pPr marL="7938" lvl="3" indent="-7938" eaLnBrk="1" hangingPunct="1">
              <a:buFontTx/>
              <a:buNone/>
            </a:pPr>
            <a:r>
              <a:rPr lang="en-US" b="1" dirty="0">
                <a:latin typeface="Arial Black" panose="020B0A04020102020204" pitchFamily="34" charset="0"/>
              </a:rPr>
              <a:t>Standards Coordinator</a:t>
            </a:r>
          </a:p>
          <a:p>
            <a:pPr marL="7938" lvl="3" indent="-7938" eaLnBrk="1" hangingPunct="1">
              <a:buFontTx/>
              <a:buNone/>
            </a:pPr>
            <a:r>
              <a:rPr lang="en-US" sz="1600" b="1" dirty="0">
                <a:latin typeface="Arial Black" panose="020B0A04020102020204" pitchFamily="34" charset="0"/>
              </a:rPr>
              <a:t>Email: 	</a:t>
            </a:r>
            <a:r>
              <a:rPr lang="en-US" sz="1800" b="1" dirty="0">
                <a:solidFill>
                  <a:srgbClr val="198FA7"/>
                </a:solidFill>
                <a:latin typeface="Arial Black" panose="020B0A04020102020204" pitchFamily="34" charset="0"/>
              </a:rPr>
              <a:t>jimgraham@ieee.org</a:t>
            </a:r>
            <a:endParaRPr lang="en-US" sz="1600" b="1" dirty="0">
              <a:solidFill>
                <a:srgbClr val="198FA7"/>
              </a:solidFill>
              <a:latin typeface="Arial Black" panose="020B0A04020102020204" pitchFamily="34" charset="0"/>
            </a:endParaRPr>
          </a:p>
          <a:p>
            <a:pPr marL="7938" lvl="3" indent="-7938" eaLnBrk="1" hangingPunct="1">
              <a:buFontTx/>
              <a:buNone/>
            </a:pPr>
            <a:r>
              <a:rPr lang="en-US" sz="1600" b="1" dirty="0">
                <a:solidFill>
                  <a:schemeClr val="tx2"/>
                </a:solidFill>
              </a:rPr>
              <a:t>   </a:t>
            </a:r>
            <a:endParaRPr lang="en-US" sz="2800" b="1" dirty="0"/>
          </a:p>
          <a:p>
            <a:pPr lvl="1" eaLnBrk="1" hangingPunct="1"/>
            <a:endParaRPr lang="en-US" sz="2800" dirty="0"/>
          </a:p>
          <a:p>
            <a:pPr lvl="2" eaLnBrk="1" hangingPunct="1"/>
            <a:endParaRPr lang="en-US" sz="1400" dirty="0"/>
          </a:p>
          <a:p>
            <a:pPr lvl="2" eaLnBrk="1" hangingPunct="1"/>
            <a:endParaRPr lang="en-US" sz="1600" dirty="0"/>
          </a:p>
          <a:p>
            <a:pPr eaLnBrk="1" hangingPunct="1"/>
            <a:endParaRPr lang="en-US" b="1" dirty="0"/>
          </a:p>
        </p:txBody>
      </p:sp>
      <p:pic>
        <p:nvPicPr>
          <p:cNvPr id="5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35727"/>
            <a:ext cx="2400300" cy="291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01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0886"/>
            <a:ext cx="8763000" cy="1143000"/>
          </a:xfrm>
        </p:spPr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Standards approved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last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0029" y="1079213"/>
            <a:ext cx="8382000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NEW Standards approved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b="1" dirty="0" smtClean="0"/>
              <a:t>none </a:t>
            </a:r>
          </a:p>
          <a:p>
            <a:endParaRPr lang="en-US" sz="2400" b="1" dirty="0" smtClean="0"/>
          </a:p>
          <a:p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REVISIONS approved</a:t>
            </a:r>
            <a:endParaRPr lang="en-US" sz="2400" b="1" dirty="0" smtClean="0"/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>
              <a:spcAft>
                <a:spcPts val="600"/>
              </a:spcAft>
            </a:pP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C57.12.24</a:t>
            </a:r>
            <a:r>
              <a:rPr lang="en-US" sz="2000" b="1" dirty="0" smtClean="0"/>
              <a:t>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Standard for Submersible, Three-Phase Transformers, 3750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Smaller: High Voltage, 34 500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/19 920 Volts and Below; Low Voltage, 600 Volts and Below</a:t>
            </a:r>
            <a:r>
              <a:rPr lang="en-US" dirty="0" smtClean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1828800" indent="-1828800">
              <a:spcAft>
                <a:spcPts val="600"/>
              </a:spcAft>
              <a:tabLst>
                <a:tab pos="1828800" algn="l"/>
              </a:tabLst>
            </a:pP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C57.120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Guide for Loss Evaluation of Distribution and Power Transformers and Reactors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(2017)</a:t>
            </a:r>
            <a:endParaRPr lang="en-US" b="1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1828800" indent="-1828800">
              <a:spcAft>
                <a:spcPts val="600"/>
              </a:spcAft>
              <a:tabLst>
                <a:tab pos="1828800" algn="l"/>
              </a:tabLst>
            </a:pPr>
            <a:r>
              <a:rPr lang="en-US" sz="2000" b="1" dirty="0" smtClean="0">
                <a:solidFill>
                  <a:srgbClr val="0033CC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C57.138</a:t>
            </a:r>
            <a:r>
              <a:rPr lang="en-US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Recommended Practice for Routine Impulse Test for Distribution Transformers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 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NOTE:  Standards have a life of Ten (10) Years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0886"/>
            <a:ext cx="8763000" cy="1143000"/>
          </a:xfrm>
        </p:spPr>
        <p:txBody>
          <a:bodyPr/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Standards approved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 last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0029" y="1086909"/>
            <a:ext cx="8382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Corrigenda approved </a:t>
            </a:r>
            <a:endParaRPr lang="en-US" sz="2400" b="1" dirty="0" smtClean="0"/>
          </a:p>
          <a:p>
            <a:endParaRPr lang="en-US" sz="2400" b="1" dirty="0" smtClean="0"/>
          </a:p>
          <a:p>
            <a:pPr marL="1828800" indent="-1828800">
              <a:spcAft>
                <a:spcPts val="600"/>
              </a:spcAft>
            </a:pP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C57.12.38-2014 Corrigendum 1</a:t>
            </a:r>
            <a:endParaRPr lang="en-US" sz="2000" b="1" dirty="0" smtClean="0"/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Standard for Pad-Mounted-Type, Self-Cooled, Single-Phase Distribution Transformers 250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Smaller: High Voltage, 34 500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/19 920 V and Below; Low Voltage, 480/240 V and Below</a:t>
            </a:r>
            <a:endParaRPr lang="en-US" dirty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1828800" indent="-1828800">
              <a:spcAft>
                <a:spcPts val="600"/>
              </a:spcAft>
              <a:tabLst>
                <a:tab pos="1828800" algn="l"/>
              </a:tabLst>
            </a:pP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C57.163-2014 Corrigendum 1 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endParaRPr lang="en-US" sz="20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Guide for Establishing Power Transformer Capability while under Geomagnetic Disturbances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b="1" dirty="0" smtClean="0"/>
              <a:t> </a:t>
            </a:r>
            <a:r>
              <a:rPr lang="en-US" sz="2000" b="1" dirty="0" smtClean="0">
                <a:solidFill>
                  <a:srgbClr val="0033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C57.12.90-2015 Corrigendum 1 </a:t>
            </a:r>
            <a:r>
              <a:rPr lang="en-US" sz="2000" dirty="0"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Standard Test Code for Liquid-Immersed Distribution, Power, and Regulating Transformers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latin typeface="Arial Narrow" panose="020B0606020202030204" pitchFamily="34" charset="0"/>
              </a:rPr>
              <a:t> 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NOTE: 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Corrigendum does not extend the a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life of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standard.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  <a:p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28600" y="274638"/>
            <a:ext cx="8915400" cy="868362"/>
          </a:xfrm>
        </p:spPr>
        <p:txBody>
          <a:bodyPr/>
          <a:lstStyle/>
          <a:p>
            <a:r>
              <a:rPr lang="en-US" sz="3200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 approved </a:t>
            </a:r>
            <a:r>
              <a:rPr lang="en-US" sz="2400" i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6 months</a:t>
            </a:r>
          </a:p>
        </p:txBody>
      </p:sp>
      <p:sp>
        <p:nvSpPr>
          <p:cNvPr id="1843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52400" y="1307893"/>
            <a:ext cx="8763000" cy="4944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PARs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New Standards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(approved until 31 December,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2021)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9550" indent="-274955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P60214-1-57-131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Standard Requirements for Tap Changers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(2020)</a:t>
            </a:r>
          </a:p>
          <a:p>
            <a:pPr marL="2743200" indent="-2743200">
              <a:spcBef>
                <a:spcPts val="0"/>
              </a:spcBef>
              <a:spcAft>
                <a:spcPts val="1000"/>
              </a:spcAft>
              <a:buNone/>
              <a:tabLst>
                <a:tab pos="2743200" algn="l"/>
              </a:tabLs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PC57.13.9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Standard for Power-Line Carrier Coupling Capacitors and Coupling Capacitor Voltage Transformers</a:t>
            </a:r>
          </a:p>
          <a:p>
            <a:pPr marL="2743200" indent="-2743200">
              <a:spcBef>
                <a:spcPts val="0"/>
              </a:spcBef>
              <a:spcAft>
                <a:spcPts val="1000"/>
              </a:spcAft>
              <a:buNone/>
              <a:tabLst>
                <a:tab pos="2743200" algn="l"/>
              </a:tabLst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PC57.32a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	Standard for Requirements, Terminology, and Test Procedures for Neutral Grounding Devices Amendment: Neutral Grounding Resistor Section</a:t>
            </a:r>
          </a:p>
          <a:p>
            <a:pPr marL="2743200" indent="-2743200">
              <a:spcBef>
                <a:spcPts val="0"/>
              </a:spcBef>
              <a:spcAft>
                <a:spcPts val="1000"/>
              </a:spcAft>
              <a:buNone/>
              <a:tabLst>
                <a:tab pos="2743200" algn="l"/>
              </a:tabLst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PC57.165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	Guide for Temperature Measurements for Liquid Immersed Transformers and Reactors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2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r">
              <a:buNone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All PARs have a life of 4 Years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48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28600" y="274638"/>
            <a:ext cx="8915400" cy="868362"/>
          </a:xfrm>
        </p:spPr>
        <p:txBody>
          <a:bodyPr/>
          <a:lstStyle/>
          <a:p>
            <a:r>
              <a:rPr lang="en-US" sz="3200" dirty="0">
                <a:solidFill>
                  <a:srgbClr val="0066CC"/>
                </a:solidFill>
              </a:rPr>
              <a:t>PARs approved </a:t>
            </a:r>
            <a:r>
              <a:rPr lang="en-US" sz="2400" i="1" dirty="0">
                <a:solidFill>
                  <a:srgbClr val="0066CC"/>
                </a:solidFill>
              </a:rPr>
              <a:t>last 6 months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510" y="1219200"/>
            <a:ext cx="7772400" cy="48768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PARs for Revisions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(approved until 31 December,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2021) 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P1277</a:t>
            </a:r>
            <a:r>
              <a:rPr lang="en-US" sz="2400" b="1" dirty="0"/>
              <a:t>	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Standard General Requirements and Test Code for Dry-Type and Oil-Immersed Smoothing Reactors for DC Power Transmission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PC57.12.00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Standard for General Requirements for Liquid-Immersed Distribution, Power, and Regulating Transformers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PC57.12.80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Standard Terminology for Power and Distribution Transformers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</a:pPr>
            <a:endParaRPr lang="en-US" sz="2400" dirty="0">
              <a:latin typeface="Arial"/>
              <a:cs typeface="Arial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PC57.142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Guide to Describe the Occurrence and Mitigation of Switching Transients Induced by Transformers, Switching Device, and System Interaction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000" dirty="0">
              <a:latin typeface="Arial"/>
              <a:cs typeface="Times New Roman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28600" y="274638"/>
            <a:ext cx="8915400" cy="868362"/>
          </a:xfrm>
        </p:spPr>
        <p:txBody>
          <a:bodyPr/>
          <a:lstStyle/>
          <a:p>
            <a:r>
              <a:rPr lang="en-US" sz="3200" dirty="0">
                <a:solidFill>
                  <a:srgbClr val="0066CC"/>
                </a:solidFill>
              </a:rPr>
              <a:t>PARs approved </a:t>
            </a:r>
            <a:r>
              <a:rPr lang="en-US" sz="2400" i="1" dirty="0">
                <a:solidFill>
                  <a:srgbClr val="0066CC"/>
                </a:solidFill>
              </a:rPr>
              <a:t>last 6 months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510" y="1219200"/>
            <a:ext cx="7772400" cy="48768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PARs for Revisions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(approved until 31 December,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2021) </a:t>
            </a: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PC57.143</a:t>
            </a:r>
            <a:r>
              <a:rPr lang="en-US" sz="2400" b="1" dirty="0"/>
              <a:t>	</a:t>
            </a:r>
            <a:r>
              <a:rPr lang="en-US" sz="1800" dirty="0" smtClean="0"/>
              <a:t>Guide for Application of Monitoring Equipment to Liquid-Immersed Transformers and Components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</a:pPr>
            <a:r>
              <a:rPr lang="en-US" sz="2400" b="1" dirty="0" smtClean="0">
                <a:latin typeface="Arial"/>
                <a:cs typeface="Arial"/>
              </a:rPr>
              <a:t>PC57.150</a:t>
            </a:r>
            <a:r>
              <a:rPr lang="en-US" sz="2400" dirty="0">
                <a:latin typeface="Arial"/>
                <a:cs typeface="Arial"/>
              </a:rPr>
              <a:t>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Guide for the Transportation of Transformers and Reactors Rated 10,000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or Higher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</a:pPr>
            <a:endParaRPr lang="en-US" sz="2400" dirty="0">
              <a:latin typeface="Arial"/>
              <a:cs typeface="Arial"/>
            </a:endParaRP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PAR Modifications approved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PARs for Corrigenda approved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US" sz="2000" dirty="0">
              <a:latin typeface="Arial"/>
              <a:cs typeface="Times New Roman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362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28600" y="274638"/>
            <a:ext cx="8915400" cy="868362"/>
          </a:xfrm>
        </p:spPr>
        <p:txBody>
          <a:bodyPr/>
          <a:lstStyle/>
          <a:p>
            <a:r>
              <a:rPr lang="en-US" sz="3200" dirty="0">
                <a:solidFill>
                  <a:srgbClr val="0066CC"/>
                </a:solidFill>
              </a:rPr>
              <a:t>PARs approved </a:t>
            </a:r>
            <a:r>
              <a:rPr lang="en-US" sz="2400" i="1" dirty="0">
                <a:solidFill>
                  <a:srgbClr val="0066CC"/>
                </a:solidFill>
              </a:rPr>
              <a:t>last 6 months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1510" y="1219200"/>
            <a:ext cx="821909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u="sng" dirty="0">
                <a:latin typeface="Arial"/>
                <a:cs typeface="Arial"/>
              </a:rPr>
              <a:t>PAR Extensions approved</a:t>
            </a:r>
            <a:r>
              <a:rPr lang="en-US" sz="2400" b="1" dirty="0">
                <a:latin typeface="Arial"/>
                <a:cs typeface="Arial"/>
              </a:rPr>
              <a:t>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(extended until 31 Dec, 2017)</a:t>
            </a: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P1276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Guide for the Application of High-Temperature Insulation Materials in Liquid-Immersed Power Transformers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(2018)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PC57.12.20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Standard for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Power Transformers - Part 16: Transformers for Wind Turbine Application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(2017)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PC57.12.39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Standard Requirements for Distribution Transformer Tank Pressure Coordination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(2017)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PC57.13.7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Standard for Current Transformers with a Maximum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mA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Secondary Current of 250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mA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(2017)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PC57.120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IEEE Loss Evaluation Guide for Power Transformers and Reactors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(2017)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marL="1828800" indent="-1828800">
              <a:buNone/>
              <a:tabLst>
                <a:tab pos="1828800" algn="l"/>
              </a:tabLst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PC57.158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	Guide for the Application of Tertiary and Stabilizing Windings in Power Transformers </a:t>
            </a: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(2018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      </a:t>
            </a:r>
            <a:endParaRPr lang="en-US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381000" y="914400"/>
            <a:ext cx="7620000" cy="0"/>
          </a:xfrm>
          <a:prstGeom prst="line">
            <a:avLst/>
          </a:prstGeom>
          <a:noFill/>
          <a:ln w="38100" cmpd="dbl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9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Expiration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724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PARs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have a 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four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year life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cycle, from the calendar year of Standards Board approval.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approved in January 2017 expires December 31, 2021.</a:t>
            </a:r>
          </a:p>
          <a:p>
            <a:pPr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approved in December 2017 expires December 31, 2021.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sz="2600" b="1" dirty="0"/>
              <a:t>Standards</a:t>
            </a:r>
            <a:r>
              <a:rPr lang="en-US" sz="2600" dirty="0"/>
              <a:t> </a:t>
            </a:r>
            <a:r>
              <a:rPr lang="en-US" sz="2600" dirty="0" smtClean="0"/>
              <a:t>have </a:t>
            </a:r>
            <a:r>
              <a:rPr lang="en-US" sz="2600" dirty="0"/>
              <a:t>a Ten Year life cycle from the </a:t>
            </a:r>
            <a:r>
              <a:rPr lang="en-US" u="sng" dirty="0"/>
              <a:t>Standards Board </a:t>
            </a: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approval date</a:t>
            </a:r>
            <a:r>
              <a:rPr lang="en-US" sz="2600" dirty="0"/>
              <a:t>.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600" i="1" dirty="0"/>
              <a:t>   Example</a:t>
            </a:r>
            <a:r>
              <a:rPr lang="en-US" sz="2600" dirty="0"/>
              <a:t>: C57.12.60  Approved 11/9/2009</a:t>
            </a:r>
          </a:p>
          <a:p>
            <a:pPr>
              <a:buNone/>
            </a:pPr>
            <a:r>
              <a:rPr lang="en-US" sz="2600" dirty="0"/>
              <a:t>		Expires  11/9/ 2019 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  <a:p>
            <a:pPr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04233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7340</TotalTime>
  <Words>545</Words>
  <Application>Microsoft Macintosh PowerPoint</Application>
  <PresentationFormat>On-screen Show (4:3)</PresentationFormat>
  <Paragraphs>181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Transformers Committee   Standards Report April 2, 2017</vt:lpstr>
      <vt:lpstr>Semi-annual Status Report  </vt:lpstr>
      <vt:lpstr>Standards approved in last 6 months</vt:lpstr>
      <vt:lpstr>Standards approved in last 6 months</vt:lpstr>
      <vt:lpstr>PARs approved last 6 months</vt:lpstr>
      <vt:lpstr>PARs approved last 6 months</vt:lpstr>
      <vt:lpstr>PARs approved last 6 months</vt:lpstr>
      <vt:lpstr>PARs approved last 6 months</vt:lpstr>
      <vt:lpstr>Expiration Dates</vt:lpstr>
      <vt:lpstr>2017 Standards Board Deadlines</vt:lpstr>
      <vt:lpstr>Submission Deadline for the last Standards Board meeting in 2017 is Monday,</vt:lpstr>
      <vt:lpstr>PowerPoint Presentation</vt:lpstr>
      <vt:lpstr>Status - Active PARs  ( refer to page 5 if the standards report) </vt:lpstr>
      <vt:lpstr>Status - Active PARs  ( refer to page 5 if the standards report) </vt:lpstr>
      <vt:lpstr>Status - Active PARs  ( refer to page 5 if the standards report) </vt:lpstr>
      <vt:lpstr>Status - Active PARs  ( refer to page 5 if the standards report) </vt:lpstr>
      <vt:lpstr>Status - Active PARs  ( refer to page 5 if the standards report) </vt:lpstr>
      <vt:lpstr>Status – Standards  (refer to page 9 of the standards report)</vt:lpstr>
      <vt:lpstr>Monday Standards Luncheon</vt:lpstr>
      <vt:lpstr>Organization Chart</vt:lpstr>
      <vt:lpstr>Questions?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James Graham</cp:lastModifiedBy>
  <cp:revision>135</cp:revision>
  <dcterms:created xsi:type="dcterms:W3CDTF">2015-04-02T15:39:09Z</dcterms:created>
  <dcterms:modified xsi:type="dcterms:W3CDTF">2017-04-03T14:03:00Z</dcterms:modified>
</cp:coreProperties>
</file>