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5"/>
  </p:notesMasterIdLst>
  <p:handoutMasterIdLst>
    <p:handoutMasterId r:id="rId26"/>
  </p:handoutMasterIdLst>
  <p:sldIdLst>
    <p:sldId id="256" r:id="rId2"/>
    <p:sldId id="281" r:id="rId3"/>
    <p:sldId id="271" r:id="rId4"/>
    <p:sldId id="276" r:id="rId5"/>
    <p:sldId id="277" r:id="rId6"/>
    <p:sldId id="278" r:id="rId7"/>
    <p:sldId id="279" r:id="rId8"/>
    <p:sldId id="280" r:id="rId9"/>
    <p:sldId id="272" r:id="rId10"/>
    <p:sldId id="294" r:id="rId11"/>
    <p:sldId id="283" r:id="rId12"/>
    <p:sldId id="284" r:id="rId13"/>
    <p:sldId id="287" r:id="rId14"/>
    <p:sldId id="286" r:id="rId15"/>
    <p:sldId id="282" r:id="rId16"/>
    <p:sldId id="285" r:id="rId17"/>
    <p:sldId id="293" r:id="rId18"/>
    <p:sldId id="291" r:id="rId19"/>
    <p:sldId id="289" r:id="rId20"/>
    <p:sldId id="292" r:id="rId21"/>
    <p:sldId id="273" r:id="rId22"/>
    <p:sldId id="288" r:id="rId23"/>
    <p:sldId id="275" r:id="rId2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339" y="6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pPr>
              <a:defRPr/>
            </a:pPr>
            <a:fld id="{517BCE2F-D61D-4E62-9703-CE4355CD4BE1}" type="datetimeFigureOut">
              <a:rPr lang="en-US"/>
              <a:pPr>
                <a:defRPr/>
              </a:pPr>
              <a:t>3/28/2018</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pPr>
              <a:defRPr/>
            </a:pPr>
            <a:fld id="{DF89C0AE-FA5D-4CAC-A347-B98AF004D18F}" type="slidenum">
              <a:rPr lang="en-US"/>
              <a:pPr>
                <a:defRPr/>
              </a:pPr>
              <a:t>‹#›</a:t>
            </a:fld>
            <a:endParaRPr lang="en-US"/>
          </a:p>
        </p:txBody>
      </p:sp>
    </p:spTree>
    <p:extLst>
      <p:ext uri="{BB962C8B-B14F-4D97-AF65-F5344CB8AC3E}">
        <p14:creationId xmlns:p14="http://schemas.microsoft.com/office/powerpoint/2010/main" val="36655217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pPr>
              <a:defRPr/>
            </a:pPr>
            <a:fld id="{D1A9F68A-0DBD-43D5-954F-5B0E34CD104D}" type="datetimeFigureOut">
              <a:rPr lang="en-US"/>
              <a:pPr>
                <a:defRPr/>
              </a:pPr>
              <a:t>3/28/2018</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pPr>
              <a:defRPr/>
            </a:pPr>
            <a:fld id="{1B3FFB0F-448F-4553-814C-95956908CAC5}" type="slidenum">
              <a:rPr lang="en-US"/>
              <a:pPr>
                <a:defRPr/>
              </a:pPr>
              <a:t>‹#›</a:t>
            </a:fld>
            <a:endParaRPr lang="en-US"/>
          </a:p>
        </p:txBody>
      </p:sp>
    </p:spTree>
    <p:extLst>
      <p:ext uri="{BB962C8B-B14F-4D97-AF65-F5344CB8AC3E}">
        <p14:creationId xmlns:p14="http://schemas.microsoft.com/office/powerpoint/2010/main" val="26129069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6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E9D18D-4FE8-4E69-AB97-47DCCDB42C71}" type="slidenum">
              <a:rPr lang="en-US" smtClean="0"/>
              <a:pPr/>
              <a:t>1</a:t>
            </a:fld>
            <a:endParaRPr lang="en-US"/>
          </a:p>
        </p:txBody>
      </p:sp>
    </p:spTree>
    <p:extLst>
      <p:ext uri="{BB962C8B-B14F-4D97-AF65-F5344CB8AC3E}">
        <p14:creationId xmlns:p14="http://schemas.microsoft.com/office/powerpoint/2010/main" val="19083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8255B8F1-32C4-4FA6-8475-9736D3D6E897}" type="datetime1">
              <a:rPr lang="en-US"/>
              <a:pPr>
                <a:defRPr/>
              </a:pPr>
              <a:t>3/28/2018</a:t>
            </a:fld>
            <a:endParaRPr lang="en-US"/>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1187C20E-1F2E-4809-B9E2-100F2AADB4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93F55A-A4D5-4B86-8122-8AFC95685EE5}" type="datetime1">
              <a:rPr lang="en-US"/>
              <a:pPr>
                <a:defRPr/>
              </a:pPr>
              <a:t>3/28/2018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E46EEC-13A4-413A-89D0-B2CAFE7902A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36A766-C7D8-4D98-ACCC-A19565F1367B}" type="datetime1">
              <a:rPr lang="en-US"/>
              <a:pPr>
                <a:defRPr/>
              </a:pPr>
              <a:t>3/28/2018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BBCCEA-27B6-4C84-9D21-A548A690A64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668B409-A68F-45CE-BA1A-AB9D1DC02882}" type="datetime1">
              <a:rPr lang="en-US"/>
              <a:pPr>
                <a:defRPr/>
              </a:pPr>
              <a:t>3/28/2018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FE4B61-D119-4C2A-B0FD-8BB9E4349C8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290853B-E912-45C7-84AE-E7FB77CE837C}" type="datetime1">
              <a:rPr lang="en-US"/>
              <a:pPr>
                <a:defRPr/>
              </a:pPr>
              <a:t>3/28/2018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4E44AA-0150-4A50-A27C-0310240D412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B179EC6-8B01-4B40-8478-17258611CA64}" type="datetime1">
              <a:rPr lang="en-US"/>
              <a:pPr>
                <a:defRPr/>
              </a:pPr>
              <a:t>3/28/2018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3821DF-A11E-4644-91CD-53DC8D5D7B6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CF3998C-1701-446A-9C46-D70577BCF9E9}" type="datetime1">
              <a:rPr lang="en-US"/>
              <a:pPr>
                <a:defRPr/>
              </a:pPr>
              <a:t>3/28/2018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4662E9A-6385-4C30-BDC6-E81C10C4227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C2091E7-AFA4-4D48-BA7B-D775766DCBAE}" type="datetime1">
              <a:rPr lang="en-US"/>
              <a:pPr>
                <a:defRPr/>
              </a:pPr>
              <a:t>3/28/2018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4E3F67-2221-4A6C-A554-369E8559BB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69363A-8EF7-4FF5-8770-A37D92B16B0D}" type="datetime1">
              <a:rPr lang="en-US"/>
              <a:pPr>
                <a:defRPr/>
              </a:pPr>
              <a:t>3/28/2018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49F8EDC-486C-486D-91C3-F0BB61E194C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DAF787-0912-409D-AAE9-FD1773A7772B}" type="datetime1">
              <a:rPr lang="en-US"/>
              <a:pPr>
                <a:defRPr/>
              </a:pPr>
              <a:t>3/28/2018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9E6279-1404-4E11-81FA-B82ECB6FDC1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1ECAC5-C6B8-433A-9C87-46EDF975B513}" type="datetime1">
              <a:rPr lang="en-US"/>
              <a:pPr>
                <a:defRPr/>
              </a:pPr>
              <a:t>3/28/2018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CBDB8F-D98A-42F3-AE15-FEC73D37FF0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141F0A5-EDB1-44ED-A710-B04655A3E7C2}" type="datetime1">
              <a:rPr lang="en-US"/>
              <a:pPr>
                <a:defRPr/>
              </a:pPr>
              <a:t>3/28/2018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3CEE0F-0A67-4BAA-86C5-A7ABFBF9A640}" type="slidenum">
              <a:rPr lang="en-US"/>
              <a:pPr>
                <a:defRPr/>
              </a:pPr>
              <a:t>‹#›</a:t>
            </a:fld>
            <a:endParaRPr lang="en-US" dirty="0"/>
          </a:p>
        </p:txBody>
      </p:sp>
      <p:sp>
        <p:nvSpPr>
          <p:cNvPr id="7" name="Rectangle 6"/>
          <p:cNvSpPr/>
          <p:nvPr userDrawn="1"/>
        </p:nvSpPr>
        <p:spPr>
          <a:xfrm>
            <a:off x="7620000" y="6248399"/>
            <a:ext cx="1524000" cy="53163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848600" y="5707857"/>
            <a:ext cx="1066800" cy="106680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6978" y="762000"/>
            <a:ext cx="7770043" cy="2362200"/>
          </a:xfrm>
        </p:spPr>
        <p:txBody>
          <a:bodyPr/>
          <a:lstStyle/>
          <a:p>
            <a:pPr eaLnBrk="1" hangingPunct="1"/>
            <a:r>
              <a:rPr lang="en-US" sz="5400" b="1" dirty="0">
                <a:solidFill>
                  <a:srgbClr val="9BBB59">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Transformers Committee</a:t>
            </a:r>
            <a:br>
              <a:rPr lang="en-US" sz="5400" b="1" dirty="0">
                <a:solidFill>
                  <a:srgbClr val="9BBB59">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5400" dirty="0">
                <a:latin typeface="Times New Roman" panose="02020603050405020304" pitchFamily="18" charset="0"/>
                <a:cs typeface="Times New Roman" panose="02020603050405020304" pitchFamily="18" charset="0"/>
              </a:rPr>
              <a:t>Recognition &amp; Awards Luncheon</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76300" y="3962400"/>
            <a:ext cx="7391400" cy="2133600"/>
          </a:xfrm>
        </p:spPr>
        <p:txBody>
          <a:bodyPr rtlCol="0">
            <a:normAutofit fontScale="92500"/>
          </a:bodyPr>
          <a:lstStyle/>
          <a:p>
            <a:pPr lvl="0">
              <a:lnSpc>
                <a:spcPct val="80000"/>
              </a:lnSpc>
              <a:spcBef>
                <a:spcPct val="15000"/>
              </a:spcBef>
              <a:defRPr/>
            </a:pPr>
            <a:r>
              <a:rPr lang="en-US" sz="4400" b="1" dirty="0">
                <a:solidFill>
                  <a:srgbClr val="9BBB59">
                    <a:lumMod val="50000"/>
                  </a:srgbClr>
                </a:solidFill>
                <a:latin typeface="Times New Roman" panose="02020603050405020304" pitchFamily="18" charset="0"/>
                <a:cs typeface="Times New Roman" panose="02020603050405020304" pitchFamily="18" charset="0"/>
              </a:rPr>
              <a:t>Stephen Antosz, Awards Chair</a:t>
            </a:r>
          </a:p>
          <a:p>
            <a:pPr lvl="0">
              <a:lnSpc>
                <a:spcPct val="80000"/>
              </a:lnSpc>
              <a:spcBef>
                <a:spcPct val="15000"/>
              </a:spcBef>
              <a:defRPr/>
            </a:pPr>
            <a:r>
              <a:rPr lang="en-US" sz="4400" b="1" dirty="0">
                <a:solidFill>
                  <a:srgbClr val="9BBB59">
                    <a:lumMod val="50000"/>
                  </a:srgbClr>
                </a:solidFill>
                <a:latin typeface="Times New Roman" panose="02020603050405020304" pitchFamily="18" charset="0"/>
                <a:cs typeface="Times New Roman" panose="02020603050405020304" pitchFamily="18" charset="0"/>
              </a:rPr>
              <a:t>Pittsburgh, PA</a:t>
            </a:r>
          </a:p>
          <a:p>
            <a:pPr lvl="0">
              <a:lnSpc>
                <a:spcPct val="80000"/>
              </a:lnSpc>
              <a:spcBef>
                <a:spcPct val="15000"/>
              </a:spcBef>
              <a:defRPr/>
            </a:pPr>
            <a:r>
              <a:rPr lang="en-US" sz="4400" b="1" dirty="0">
                <a:solidFill>
                  <a:srgbClr val="9BBB59">
                    <a:lumMod val="50000"/>
                  </a:srgbClr>
                </a:solidFill>
                <a:latin typeface="Times New Roman" panose="02020603050405020304" pitchFamily="18" charset="0"/>
                <a:cs typeface="Times New Roman" panose="02020603050405020304" pitchFamily="18" charset="0"/>
              </a:rPr>
              <a:t>March 27, 2018</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45135504-A795-49E7-B3EC-537AD170FF4E}"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Service Awards</a:t>
            </a: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1600200"/>
            <a:ext cx="8305800" cy="4525963"/>
          </a:xfrm>
        </p:spPr>
        <p:txBody>
          <a:bodyPr/>
          <a:lstStyle/>
          <a:p>
            <a:pPr marL="114300" indent="0">
              <a:buNone/>
            </a:pPr>
            <a:r>
              <a:rPr lang="en-US" sz="3600" dirty="0">
                <a:latin typeface="Times New Roman" panose="02020603050405020304" pitchFamily="18" charset="0"/>
                <a:cs typeface="Times New Roman" panose="02020603050405020304" pitchFamily="18" charset="0"/>
              </a:rPr>
              <a:t>Meeting Host – Dennis Blake &amp; Team at Pennsylvania Transformer Technologies</a:t>
            </a:r>
            <a:endParaRPr lang="en-US" sz="3600" b="1"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10</a:t>
            </a:fld>
            <a:endParaRPr lang="en-US" dirty="0"/>
          </a:p>
        </p:txBody>
      </p:sp>
    </p:spTree>
    <p:extLst>
      <p:ext uri="{BB962C8B-B14F-4D97-AF65-F5344CB8AC3E}">
        <p14:creationId xmlns:p14="http://schemas.microsoft.com/office/powerpoint/2010/main" val="671909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Service Awards</a:t>
            </a: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1600200"/>
            <a:ext cx="8305800" cy="4525963"/>
          </a:xfrm>
        </p:spPr>
        <p:txBody>
          <a:bodyPr/>
          <a:lstStyle/>
          <a:p>
            <a:pPr marL="114300" indent="0">
              <a:buNone/>
            </a:pPr>
            <a:r>
              <a:rPr lang="en-US" sz="3400" u="sng" dirty="0">
                <a:latin typeface="Times New Roman" panose="02020603050405020304" pitchFamily="18" charset="0"/>
                <a:cs typeface="Times New Roman" panose="02020603050405020304" pitchFamily="18" charset="0"/>
              </a:rPr>
              <a:t>Outgoing Officers:</a:t>
            </a:r>
          </a:p>
          <a:p>
            <a:pPr marL="571500" indent="-457200"/>
            <a:r>
              <a:rPr lang="en-US" sz="3400" dirty="0">
                <a:latin typeface="Times New Roman" panose="02020603050405020304" pitchFamily="18" charset="0"/>
                <a:cs typeface="Times New Roman" panose="02020603050405020304" pitchFamily="18" charset="0"/>
              </a:rPr>
              <a:t>Committee Chair – Stephen Antosz</a:t>
            </a:r>
          </a:p>
          <a:p>
            <a:pPr marL="571500" indent="-457200"/>
            <a:r>
              <a:rPr lang="en-US" sz="3400" dirty="0">
                <a:latin typeface="Times New Roman" panose="02020603050405020304" pitchFamily="18" charset="0"/>
                <a:cs typeface="Times New Roman" panose="02020603050405020304" pitchFamily="18" charset="0"/>
              </a:rPr>
              <a:t>Committee Treasurer – Greg Anderson</a:t>
            </a:r>
          </a:p>
          <a:p>
            <a:pPr marL="571500" indent="-457200"/>
            <a:r>
              <a:rPr lang="en-US" sz="3400" dirty="0">
                <a:latin typeface="Times New Roman" panose="02020603050405020304" pitchFamily="18" charset="0"/>
                <a:cs typeface="Times New Roman" panose="02020603050405020304" pitchFamily="18" charset="0"/>
              </a:rPr>
              <a:t>Past-Chair – Don Platts, </a:t>
            </a:r>
          </a:p>
          <a:p>
            <a:pPr marL="514350" lvl="1" indent="0">
              <a:buNone/>
            </a:pPr>
            <a:r>
              <a:rPr lang="en-US" sz="3400" dirty="0">
                <a:latin typeface="Times New Roman" panose="02020603050405020304" pitchFamily="18" charset="0"/>
                <a:cs typeface="Times New Roman" panose="02020603050405020304" pitchFamily="18" charset="0"/>
              </a:rPr>
              <a:t> Recognition &amp; Awards Subcommittee</a:t>
            </a: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11</a:t>
            </a:fld>
            <a:endParaRPr lang="en-US" dirty="0"/>
          </a:p>
        </p:txBody>
      </p:sp>
    </p:spTree>
    <p:extLst>
      <p:ext uri="{BB962C8B-B14F-4D97-AF65-F5344CB8AC3E}">
        <p14:creationId xmlns:p14="http://schemas.microsoft.com/office/powerpoint/2010/main" val="2776805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Service Awards</a:t>
            </a: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1600200"/>
            <a:ext cx="8305800" cy="4525963"/>
          </a:xfrm>
        </p:spPr>
        <p:txBody>
          <a:bodyPr/>
          <a:lstStyle/>
          <a:p>
            <a:pPr marL="114300" indent="0">
              <a:buNone/>
            </a:pPr>
            <a:r>
              <a:rPr lang="en-US" sz="3400" u="sng" dirty="0">
                <a:latin typeface="Times New Roman" panose="02020603050405020304" pitchFamily="18" charset="0"/>
                <a:cs typeface="Times New Roman" panose="02020603050405020304" pitchFamily="18" charset="0"/>
              </a:rPr>
              <a:t>Outgoing Subcommittee Chairs:</a:t>
            </a:r>
          </a:p>
          <a:p>
            <a:pPr marL="571500" indent="-457200"/>
            <a:r>
              <a:rPr lang="en-US" sz="3400" dirty="0">
                <a:latin typeface="Times New Roman" panose="02020603050405020304" pitchFamily="18" charset="0"/>
                <a:cs typeface="Times New Roman" panose="02020603050405020304" pitchFamily="18" charset="0"/>
              </a:rPr>
              <a:t>Greg Anderson, Meetings Planning SC</a:t>
            </a:r>
            <a:endParaRPr lang="en-US" sz="3400" b="1" dirty="0">
              <a:latin typeface="Times New Roman" panose="02020603050405020304" pitchFamily="18" charset="0"/>
              <a:cs typeface="Times New Roman" panose="02020603050405020304" pitchFamily="18" charset="0"/>
            </a:endParaRPr>
          </a:p>
          <a:p>
            <a:pPr marL="571500" indent="-457200"/>
            <a:r>
              <a:rPr lang="en-US" sz="3400" dirty="0">
                <a:latin typeface="Times New Roman" panose="02020603050405020304" pitchFamily="18" charset="0"/>
                <a:cs typeface="Times New Roman" panose="02020603050405020304" pitchFamily="18" charset="0"/>
              </a:rPr>
              <a:t>Bill Bartley, Standards SC</a:t>
            </a:r>
            <a:endParaRPr lang="en-US" sz="3400" b="1" dirty="0">
              <a:latin typeface="Times New Roman" panose="02020603050405020304" pitchFamily="18" charset="0"/>
              <a:cs typeface="Times New Roman" panose="02020603050405020304" pitchFamily="18" charset="0"/>
            </a:endParaRPr>
          </a:p>
          <a:p>
            <a:pPr marL="571500" indent="-457200"/>
            <a:r>
              <a:rPr lang="en-US" sz="3400" dirty="0">
                <a:latin typeface="Times New Roman" panose="02020603050405020304" pitchFamily="18" charset="0"/>
                <a:cs typeface="Times New Roman" panose="02020603050405020304" pitchFamily="18" charset="0"/>
              </a:rPr>
              <a:t>Bruce Forsyth, Insulation Life SC</a:t>
            </a:r>
            <a:endParaRPr lang="en-US" sz="3400" b="1" dirty="0">
              <a:latin typeface="Times New Roman" panose="02020603050405020304" pitchFamily="18" charset="0"/>
              <a:cs typeface="Times New Roman" panose="02020603050405020304" pitchFamily="18" charset="0"/>
            </a:endParaRPr>
          </a:p>
          <a:p>
            <a:pPr marL="571500" indent="-457200"/>
            <a:r>
              <a:rPr lang="en-US" sz="3400" dirty="0">
                <a:latin typeface="Times New Roman" panose="02020603050405020304" pitchFamily="18" charset="0"/>
                <a:cs typeface="Times New Roman" panose="02020603050405020304" pitchFamily="18" charset="0"/>
              </a:rPr>
              <a:t>Ed teNyenhuis, </a:t>
            </a:r>
            <a:r>
              <a:rPr lang="en-US" dirty="0" err="1">
                <a:latin typeface="Times New Roman" panose="02020603050405020304" pitchFamily="18" charset="0"/>
                <a:cs typeface="Times New Roman" panose="02020603050405020304" pitchFamily="18" charset="0"/>
              </a:rPr>
              <a:t>PerformanceCharacteristics</a:t>
            </a:r>
            <a:endParaRPr lang="en-US" b="1" dirty="0">
              <a:latin typeface="Times New Roman" panose="02020603050405020304" pitchFamily="18" charset="0"/>
              <a:cs typeface="Times New Roman" panose="02020603050405020304" pitchFamily="18" charset="0"/>
            </a:endParaRPr>
          </a:p>
          <a:p>
            <a:pPr marL="571500" indent="-457200"/>
            <a:r>
              <a:rPr lang="en-US" sz="3400" dirty="0">
                <a:latin typeface="Times New Roman" panose="02020603050405020304" pitchFamily="18" charset="0"/>
                <a:cs typeface="Times New Roman" panose="02020603050405020304" pitchFamily="18" charset="0"/>
              </a:rPr>
              <a:t>Joe Watson, Power Transformers SC</a:t>
            </a:r>
            <a:endParaRPr lang="en-US" sz="3400" b="1"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12</a:t>
            </a:fld>
            <a:endParaRPr lang="en-US" dirty="0"/>
          </a:p>
        </p:txBody>
      </p:sp>
    </p:spTree>
    <p:extLst>
      <p:ext uri="{BB962C8B-B14F-4D97-AF65-F5344CB8AC3E}">
        <p14:creationId xmlns:p14="http://schemas.microsoft.com/office/powerpoint/2010/main" val="825843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p:txBody>
          <a:bodyPr/>
          <a:lstStyle/>
          <a:p>
            <a:pPr marL="0" indent="0" algn="ctr">
              <a:buNone/>
            </a:pPr>
            <a:r>
              <a:rPr lang="en-US" sz="5400" dirty="0">
                <a:latin typeface="Times New Roman" panose="02020603050405020304" pitchFamily="18" charset="0"/>
                <a:cs typeface="Times New Roman" panose="02020603050405020304" pitchFamily="18" charset="0"/>
              </a:rPr>
              <a:t>New Committee Members</a:t>
            </a:r>
          </a:p>
          <a:p>
            <a:pPr marL="514350" indent="-514350">
              <a:buFont typeface="+mj-lt"/>
              <a:buAutoNum type="arabicPeriod"/>
            </a:pPr>
            <a:endParaRPr lang="en-US" sz="5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13</a:t>
            </a:fld>
            <a:endParaRPr lang="en-US" dirty="0"/>
          </a:p>
        </p:txBody>
      </p:sp>
    </p:spTree>
    <p:extLst>
      <p:ext uri="{BB962C8B-B14F-4D97-AF65-F5344CB8AC3E}">
        <p14:creationId xmlns:p14="http://schemas.microsoft.com/office/powerpoint/2010/main" val="1322190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65B5EAD1-897B-462E-88DA-EB063670DC5F}"/>
              </a:ext>
            </a:extLst>
          </p:cNvPr>
          <p:cNvPicPr>
            <a:picLocks noGrp="1" noChangeAspect="1"/>
          </p:cNvPicPr>
          <p:nvPr>
            <p:ph idx="1"/>
          </p:nvPr>
        </p:nvPicPr>
        <p:blipFill>
          <a:blip r:embed="rId2"/>
          <a:stretch>
            <a:fillRect/>
          </a:stretch>
        </p:blipFill>
        <p:spPr>
          <a:xfrm>
            <a:off x="1189703" y="465186"/>
            <a:ext cx="6354097" cy="6021131"/>
          </a:xfrm>
          <a:prstGeom prst="rect">
            <a:avLst/>
          </a:prstGeom>
        </p:spPr>
      </p:pic>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14</a:t>
            </a:fld>
            <a:endParaRPr lang="en-US" dirty="0"/>
          </a:p>
        </p:txBody>
      </p:sp>
    </p:spTree>
    <p:extLst>
      <p:ext uri="{BB962C8B-B14F-4D97-AF65-F5344CB8AC3E}">
        <p14:creationId xmlns:p14="http://schemas.microsoft.com/office/powerpoint/2010/main" val="3830561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New Committee Members</a:t>
            </a: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p:txBody>
          <a:bodyPr/>
          <a:lstStyle/>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Myron Bell		Delta Star</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Jermaine </a:t>
            </a:r>
            <a:r>
              <a:rPr lang="en-US" sz="2800" dirty="0" err="1">
                <a:latin typeface="Times New Roman" panose="02020603050405020304" pitchFamily="18" charset="0"/>
                <a:cs typeface="Times New Roman" panose="02020603050405020304" pitchFamily="18" charset="0"/>
              </a:rPr>
              <a:t>Clonts</a:t>
            </a:r>
            <a:r>
              <a:rPr lang="en-US" sz="2800" dirty="0">
                <a:latin typeface="Times New Roman" panose="02020603050405020304" pitchFamily="18" charset="0"/>
                <a:cs typeface="Times New Roman" panose="02020603050405020304" pitchFamily="18" charset="0"/>
              </a:rPr>
              <a:t>	Power Partners</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James Dorsten		Alabama Power</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Hugo Flores		WEG Transformers USA</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Rakesh Rathi		Virginia Transformer</a:t>
            </a:r>
          </a:p>
          <a:p>
            <a:pPr marL="514350" lvl="0" indent="-514350">
              <a:buFont typeface="+mj-lt"/>
              <a:buAutoNum type="arabicPeriod"/>
            </a:pPr>
            <a:r>
              <a:rPr lang="en-US" sz="2800" dirty="0" err="1">
                <a:latin typeface="Times New Roman" panose="02020603050405020304" pitchFamily="18" charset="0"/>
                <a:cs typeface="Times New Roman" panose="02020603050405020304" pitchFamily="18" charset="0"/>
              </a:rPr>
              <a:t>Pugazhenthi</a:t>
            </a:r>
            <a:r>
              <a:rPr lang="en-US" sz="2800" dirty="0">
                <a:latin typeface="Times New Roman" panose="02020603050405020304" pitchFamily="18" charset="0"/>
                <a:cs typeface="Times New Roman" panose="02020603050405020304" pitchFamily="18" charset="0"/>
              </a:rPr>
              <a:t> Selvaraj	Virginia Transformer</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Alwyn VanderWalt	Pub </a:t>
            </a:r>
            <a:r>
              <a:rPr lang="en-US" sz="2800" dirty="0" err="1">
                <a:latin typeface="Times New Roman" panose="02020603050405020304" pitchFamily="18" charset="0"/>
                <a:cs typeface="Times New Roman" panose="02020603050405020304" pitchFamily="18" charset="0"/>
              </a:rPr>
              <a:t>Serv</a:t>
            </a:r>
            <a:r>
              <a:rPr lang="en-US" sz="2800" dirty="0">
                <a:latin typeface="Times New Roman" panose="02020603050405020304" pitchFamily="18" charset="0"/>
                <a:cs typeface="Times New Roman" panose="02020603050405020304" pitchFamily="18" charset="0"/>
              </a:rPr>
              <a:t> Comp New Mexico</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David Walker		MGM Transformer Company</a:t>
            </a:r>
          </a:p>
          <a:p>
            <a:pPr marL="514350" indent="-514350">
              <a:buFont typeface="+mj-lt"/>
              <a:buAutoNum type="arabicPeriod"/>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15</a:t>
            </a:fld>
            <a:endParaRPr lang="en-US" dirty="0"/>
          </a:p>
        </p:txBody>
      </p:sp>
    </p:spTree>
    <p:extLst>
      <p:ext uri="{BB962C8B-B14F-4D97-AF65-F5344CB8AC3E}">
        <p14:creationId xmlns:p14="http://schemas.microsoft.com/office/powerpoint/2010/main" val="295421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a:xfrm>
            <a:off x="430404" y="739374"/>
            <a:ext cx="8229600" cy="2697162"/>
          </a:xfrm>
        </p:spPr>
        <p:txBody>
          <a:bodyPr/>
          <a:lstStyle/>
          <a:p>
            <a:r>
              <a:rPr lang="en-US" sz="4800" dirty="0">
                <a:latin typeface="Times New Roman" panose="02020603050405020304" pitchFamily="18" charset="0"/>
                <a:cs typeface="Times New Roman" panose="02020603050405020304" pitchFamily="18" charset="0"/>
              </a:rPr>
              <a:t>Awards for WG Completion</a:t>
            </a: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and Publication of Document</a:t>
            </a: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1600200"/>
            <a:ext cx="8305800" cy="4525963"/>
          </a:xfrm>
        </p:spPr>
        <p:txBody>
          <a:bodyPr/>
          <a:lstStyle/>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b="1" dirty="0">
              <a:latin typeface="Times New Roman" panose="02020603050405020304" pitchFamily="18" charset="0"/>
              <a:cs typeface="Times New Roman" panose="02020603050405020304" pitchFamily="18" charset="0"/>
            </a:endParaRPr>
          </a:p>
          <a:p>
            <a:pPr marL="114300" indent="0">
              <a:buNone/>
            </a:pPr>
            <a:r>
              <a:rPr lang="en-US" sz="2000" dirty="0">
                <a:latin typeface="Times New Roman" panose="02020603050405020304" pitchFamily="18" charset="0"/>
                <a:cs typeface="Times New Roman" panose="02020603050405020304" pitchFamily="18" charset="0"/>
              </a:rPr>
              <a:t> </a:t>
            </a:r>
          </a:p>
          <a:p>
            <a:pPr marL="11430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16</a:t>
            </a:fld>
            <a:endParaRPr lang="en-US" dirty="0"/>
          </a:p>
        </p:txBody>
      </p:sp>
    </p:spTree>
    <p:extLst>
      <p:ext uri="{BB962C8B-B14F-4D97-AF65-F5344CB8AC3E}">
        <p14:creationId xmlns:p14="http://schemas.microsoft.com/office/powerpoint/2010/main" val="978884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a:xfrm>
            <a:off x="228600" y="457200"/>
            <a:ext cx="8610600" cy="1524000"/>
          </a:xfrm>
        </p:spPr>
        <p:txBody>
          <a:bodyPr/>
          <a:lstStyle/>
          <a:p>
            <a:r>
              <a:rPr lang="en-US" sz="2800" dirty="0">
                <a:latin typeface="Times New Roman" panose="02020603050405020304" pitchFamily="18" charset="0"/>
                <a:cs typeface="Times New Roman" panose="02020603050405020304" pitchFamily="18" charset="0"/>
              </a:rPr>
              <a:t>C57.120 Guide for Loss Evaluation of Distribution and Power Transformers and Reactors</a:t>
            </a:r>
            <a:br>
              <a:rPr lang="en-US" sz="2800" dirty="0">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Working Group Chair – </a:t>
            </a:r>
            <a:r>
              <a:rPr lang="en-US" sz="3600" dirty="0" err="1">
                <a:solidFill>
                  <a:srgbClr val="FF0000"/>
                </a:solidFill>
                <a:latin typeface="Times New Roman" panose="02020603050405020304" pitchFamily="18" charset="0"/>
                <a:cs typeface="Times New Roman" panose="02020603050405020304" pitchFamily="18" charset="0"/>
              </a:rPr>
              <a:t>Rogerio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Verdolin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2133600"/>
            <a:ext cx="8305800" cy="3992563"/>
          </a:xfrm>
        </p:spPr>
        <p:txBody>
          <a:bodyPr numCol="1"/>
          <a:lstStyle/>
          <a:p>
            <a:pPr marL="0" indent="0">
              <a:buNone/>
            </a:pPr>
            <a:r>
              <a:rPr lang="en-US" u="sng" dirty="0">
                <a:latin typeface="Times New Roman" panose="02020603050405020304" pitchFamily="18" charset="0"/>
                <a:cs typeface="Times New Roman" panose="02020603050405020304" pitchFamily="18" charset="0"/>
              </a:rPr>
              <a:t>Significant Contributors:</a:t>
            </a:r>
          </a:p>
          <a:p>
            <a:pPr marL="0" indent="0">
              <a:buNone/>
            </a:pPr>
            <a:r>
              <a:rPr lang="en-US" dirty="0">
                <a:latin typeface="Times New Roman" panose="02020603050405020304" pitchFamily="18" charset="0"/>
                <a:cs typeface="Times New Roman" panose="02020603050405020304" pitchFamily="18" charset="0"/>
              </a:rPr>
              <a:t>Rod Sauls, Vice-Chair 	</a:t>
            </a:r>
          </a:p>
          <a:p>
            <a:pPr marL="0" indent="0">
              <a:buNone/>
            </a:pPr>
            <a:r>
              <a:rPr lang="en-US" dirty="0">
                <a:latin typeface="Times New Roman" panose="02020603050405020304" pitchFamily="18" charset="0"/>
                <a:cs typeface="Times New Roman" panose="02020603050405020304" pitchFamily="18" charset="0"/>
              </a:rPr>
              <a:t>Wally Binder		Don Duckett</a:t>
            </a:r>
          </a:p>
          <a:p>
            <a:pPr marL="0" indent="0">
              <a:buNone/>
            </a:pPr>
            <a:r>
              <a:rPr lang="en-US" dirty="0">
                <a:latin typeface="Times New Roman" panose="02020603050405020304" pitchFamily="18" charset="0"/>
                <a:cs typeface="Times New Roman" panose="02020603050405020304" pitchFamily="18" charset="0"/>
              </a:rPr>
              <a:t>Dave Harris		Michael Miller</a:t>
            </a:r>
          </a:p>
          <a:p>
            <a:pPr marL="0" indent="0">
              <a:buNone/>
            </a:pPr>
            <a:r>
              <a:rPr lang="en-US" dirty="0">
                <a:latin typeface="Times New Roman" panose="02020603050405020304" pitchFamily="18" charset="0"/>
                <a:cs typeface="Times New Roman" panose="02020603050405020304" pitchFamily="18" charset="0"/>
              </a:rPr>
              <a:t>Al Traut</a:t>
            </a: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17</a:t>
            </a:fld>
            <a:endParaRPr lang="en-US" dirty="0"/>
          </a:p>
        </p:txBody>
      </p:sp>
    </p:spTree>
    <p:extLst>
      <p:ext uri="{BB962C8B-B14F-4D97-AF65-F5344CB8AC3E}">
        <p14:creationId xmlns:p14="http://schemas.microsoft.com/office/powerpoint/2010/main" val="2054013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a:xfrm>
            <a:off x="228600" y="457200"/>
            <a:ext cx="8610600" cy="1524000"/>
          </a:xfrm>
        </p:spPr>
        <p:txBody>
          <a:bodyPr/>
          <a:lstStyle/>
          <a:p>
            <a:r>
              <a:rPr lang="en-US" sz="2800" dirty="0">
                <a:latin typeface="Times New Roman" panose="02020603050405020304" pitchFamily="18" charset="0"/>
                <a:cs typeface="Times New Roman" panose="02020603050405020304" pitchFamily="18" charset="0"/>
              </a:rPr>
              <a:t>60076-57-129 Standard for General Requirements and Test Code for Oil-Immersed HVDC Converter Transformers</a:t>
            </a:r>
            <a:br>
              <a:rPr lang="en-US" sz="2800" dirty="0">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Working Group Chair - Ulf Radbrandt</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1981200"/>
            <a:ext cx="8305800" cy="4144963"/>
          </a:xfrm>
        </p:spPr>
        <p:txBody>
          <a:bodyPr numCol="1"/>
          <a:lstStyle/>
          <a:p>
            <a:pPr marL="0" indent="0">
              <a:buNone/>
            </a:pPr>
            <a:r>
              <a:rPr lang="en-US" sz="2800" u="sng" dirty="0">
                <a:latin typeface="Times New Roman" panose="02020603050405020304" pitchFamily="18" charset="0"/>
                <a:cs typeface="Times New Roman" panose="02020603050405020304" pitchFamily="18" charset="0"/>
              </a:rPr>
              <a:t>Significant Contributors:</a:t>
            </a:r>
          </a:p>
          <a:p>
            <a:pPr marL="0" indent="0">
              <a:buNone/>
            </a:pPr>
            <a:r>
              <a:rPr lang="en-US" sz="2800" dirty="0">
                <a:latin typeface="Times New Roman" panose="02020603050405020304" pitchFamily="18" charset="0"/>
                <a:cs typeface="Times New Roman" panose="02020603050405020304" pitchFamily="18" charset="0"/>
              </a:rPr>
              <a:t>Sheila </a:t>
            </a:r>
            <a:r>
              <a:rPr lang="en-US" sz="2800" dirty="0" err="1">
                <a:latin typeface="Times New Roman" panose="02020603050405020304" pitchFamily="18" charset="0"/>
                <a:cs typeface="Times New Roman" panose="02020603050405020304" pitchFamily="18" charset="0"/>
              </a:rPr>
              <a:t>Batey</a:t>
            </a:r>
            <a:r>
              <a:rPr lang="en-US" sz="2800" dirty="0">
                <a:latin typeface="Times New Roman" panose="02020603050405020304" pitchFamily="18" charset="0"/>
                <a:cs typeface="Times New Roman" panose="02020603050405020304" pitchFamily="18" charset="0"/>
              </a:rPr>
              <a:t>		Eric Davis		Fred Elliot</a:t>
            </a:r>
          </a:p>
          <a:p>
            <a:pPr marL="0" indent="0">
              <a:buNone/>
            </a:pPr>
            <a:r>
              <a:rPr lang="en-US" sz="2800" dirty="0">
                <a:latin typeface="Times New Roman" panose="02020603050405020304" pitchFamily="18" charset="0"/>
                <a:cs typeface="Times New Roman" panose="02020603050405020304" pitchFamily="18" charset="0"/>
              </a:rPr>
              <a:t>Paul Jarman		Ugo Piovan		</a:t>
            </a:r>
            <a:r>
              <a:rPr lang="en-US" sz="2400" dirty="0">
                <a:latin typeface="Times New Roman" panose="02020603050405020304" pitchFamily="18" charset="0"/>
                <a:cs typeface="Times New Roman" panose="02020603050405020304" pitchFamily="18" charset="0"/>
              </a:rPr>
              <a:t>Christoph </a:t>
            </a:r>
            <a:r>
              <a:rPr lang="en-US" sz="2400" dirty="0" err="1">
                <a:latin typeface="Times New Roman" panose="02020603050405020304" pitchFamily="18" charset="0"/>
                <a:cs typeface="Times New Roman" panose="02020603050405020304" pitchFamily="18" charset="0"/>
              </a:rPr>
              <a:t>Ploetner</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Pierre Riffon 	Michael Sharp	</a:t>
            </a:r>
            <a:r>
              <a:rPr lang="en-US" sz="2400" dirty="0" err="1">
                <a:latin typeface="Times New Roman" panose="02020603050405020304" pitchFamily="18" charset="0"/>
                <a:cs typeface="Times New Roman" panose="02020603050405020304" pitchFamily="18" charset="0"/>
              </a:rPr>
              <a:t>Yukiyasu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Shirasaka</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Giovanni </a:t>
            </a:r>
            <a:r>
              <a:rPr lang="en-US" sz="2800" dirty="0" err="1">
                <a:latin typeface="Times New Roman" panose="02020603050405020304" pitchFamily="18" charset="0"/>
                <a:cs typeface="Times New Roman" panose="02020603050405020304" pitchFamily="18" charset="0"/>
              </a:rPr>
              <a:t>Testin</a:t>
            </a:r>
            <a:r>
              <a:rPr lang="en-US" sz="2800" dirty="0">
                <a:latin typeface="Times New Roman" panose="02020603050405020304" pitchFamily="18" charset="0"/>
                <a:cs typeface="Times New Roman" panose="02020603050405020304" pitchFamily="18" charset="0"/>
              </a:rPr>
              <a:t>	Frank </a:t>
            </a:r>
            <a:r>
              <a:rPr lang="en-US" sz="2800" dirty="0" err="1">
                <a:latin typeface="Times New Roman" panose="02020603050405020304" pitchFamily="18" charset="0"/>
                <a:cs typeface="Times New Roman" panose="02020603050405020304" pitchFamily="18" charset="0"/>
              </a:rPr>
              <a:t>Trautmann</a:t>
            </a:r>
            <a:r>
              <a:rPr lang="en-US" sz="2800" dirty="0">
                <a:latin typeface="Times New Roman" panose="02020603050405020304" pitchFamily="18" charset="0"/>
                <a:cs typeface="Times New Roman" panose="02020603050405020304" pitchFamily="18" charset="0"/>
              </a:rPr>
              <a:t>	Jian Wang</a:t>
            </a:r>
          </a:p>
          <a:p>
            <a:pPr marL="0" indent="0">
              <a:buNone/>
            </a:pPr>
            <a:r>
              <a:rPr lang="en-US" sz="2800" dirty="0">
                <a:latin typeface="Times New Roman" panose="02020603050405020304" pitchFamily="18" charset="0"/>
                <a:cs typeface="Times New Roman" panose="02020603050405020304" pitchFamily="18" charset="0"/>
              </a:rPr>
              <a:t>Waldemar Ziomek</a:t>
            </a: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18</a:t>
            </a:fld>
            <a:endParaRPr lang="en-US" dirty="0"/>
          </a:p>
        </p:txBody>
      </p:sp>
    </p:spTree>
    <p:extLst>
      <p:ext uri="{BB962C8B-B14F-4D97-AF65-F5344CB8AC3E}">
        <p14:creationId xmlns:p14="http://schemas.microsoft.com/office/powerpoint/2010/main" val="1566705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a:xfrm>
            <a:off x="228600" y="457200"/>
            <a:ext cx="8610600" cy="2133600"/>
          </a:xfrm>
        </p:spPr>
        <p:txBody>
          <a:bodyPr/>
          <a:lstStyle/>
          <a:p>
            <a:r>
              <a:rPr lang="en-US" sz="2800" dirty="0">
                <a:latin typeface="Times New Roman" panose="02020603050405020304" pitchFamily="18" charset="0"/>
                <a:cs typeface="Times New Roman" panose="02020603050405020304" pitchFamily="18" charset="0"/>
              </a:rPr>
              <a:t>C57.106  Guide for Acceptance and Maintenance of Insulating Mineral Oil in Electrical Equipment</a:t>
            </a:r>
            <a:br>
              <a:rPr lang="en-US" sz="2800" dirty="0">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Working Group Chair – Bob Rasor</a:t>
            </a:r>
            <a:br>
              <a:rPr lang="en-US" sz="3600" dirty="0">
                <a:solidFill>
                  <a:srgbClr val="FF0000"/>
                </a:solidFill>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James </a:t>
            </a:r>
            <a:r>
              <a:rPr lang="en-US" sz="2400" dirty="0" err="1">
                <a:latin typeface="Times New Roman" panose="02020603050405020304" pitchFamily="18" charset="0"/>
                <a:cs typeface="Times New Roman" panose="02020603050405020304" pitchFamily="18" charset="0"/>
              </a:rPr>
              <a:t>Thompson,Vice</a:t>
            </a:r>
            <a:r>
              <a:rPr lang="en-US" sz="2400" dirty="0">
                <a:latin typeface="Times New Roman" panose="02020603050405020304" pitchFamily="18" charset="0"/>
                <a:cs typeface="Times New Roman" panose="02020603050405020304" pitchFamily="18" charset="0"/>
              </a:rPr>
              <a:t>-Chair.    Claude </a:t>
            </a:r>
            <a:r>
              <a:rPr lang="en-US" sz="2400" dirty="0" err="1">
                <a:latin typeface="Times New Roman" panose="02020603050405020304" pitchFamily="18" charset="0"/>
                <a:cs typeface="Times New Roman" panose="02020603050405020304" pitchFamily="18" charset="0"/>
              </a:rPr>
              <a:t>Beauchemin,Secretary</a:t>
            </a:r>
            <a:br>
              <a:rPr lang="en-US" sz="3200" dirty="0">
                <a:latin typeface="Times New Roman" panose="02020603050405020304" pitchFamily="18" charset="0"/>
                <a:cs typeface="Times New Roman" panose="02020603050405020304" pitchFamily="18" charset="0"/>
              </a:rPr>
            </a:b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228600" y="2286000"/>
            <a:ext cx="8763000" cy="3992563"/>
          </a:xfrm>
        </p:spPr>
        <p:txBody>
          <a:bodyPr numCol="3"/>
          <a:lstStyle/>
          <a:p>
            <a:pPr marL="0" indent="0">
              <a:buNone/>
            </a:pPr>
            <a:r>
              <a:rPr lang="en-US" sz="2800" dirty="0">
                <a:latin typeface="Times New Roman" panose="02020603050405020304" pitchFamily="18" charset="0"/>
                <a:cs typeface="Times New Roman" panose="02020603050405020304" pitchFamily="18" charset="0"/>
              </a:rPr>
              <a:t>Paul Boman</a:t>
            </a:r>
          </a:p>
          <a:p>
            <a:pPr marL="0" indent="0">
              <a:buNone/>
            </a:pPr>
            <a:r>
              <a:rPr lang="en-US" sz="2800" dirty="0">
                <a:latin typeface="Times New Roman" panose="02020603050405020304" pitchFamily="18" charset="0"/>
                <a:cs typeface="Times New Roman" panose="02020603050405020304" pitchFamily="18" charset="0"/>
              </a:rPr>
              <a:t>Juan Castellanos</a:t>
            </a:r>
          </a:p>
          <a:p>
            <a:pPr marL="0" indent="0">
              <a:buNone/>
            </a:pPr>
            <a:r>
              <a:rPr lang="en-US" sz="2800" dirty="0">
                <a:latin typeface="Times New Roman" panose="02020603050405020304" pitchFamily="18" charset="0"/>
                <a:cs typeface="Times New Roman" panose="02020603050405020304" pitchFamily="18" charset="0"/>
              </a:rPr>
              <a:t>Don Cherry</a:t>
            </a:r>
          </a:p>
          <a:p>
            <a:pPr marL="0" indent="0">
              <a:buNone/>
            </a:pPr>
            <a:r>
              <a:rPr lang="en-US" sz="2800" dirty="0">
                <a:latin typeface="Times New Roman" panose="02020603050405020304" pitchFamily="18" charset="0"/>
                <a:cs typeface="Times New Roman" panose="02020603050405020304" pitchFamily="18" charset="0"/>
              </a:rPr>
              <a:t>Clair Claiborne</a:t>
            </a:r>
          </a:p>
          <a:p>
            <a:pPr marL="0" indent="0">
              <a:buNone/>
            </a:pPr>
            <a:r>
              <a:rPr lang="en-US" sz="2800" dirty="0">
                <a:latin typeface="Times New Roman" panose="02020603050405020304" pitchFamily="18" charset="0"/>
                <a:cs typeface="Times New Roman" panose="02020603050405020304" pitchFamily="18" charset="0"/>
              </a:rPr>
              <a:t>Stephanie </a:t>
            </a:r>
            <a:r>
              <a:rPr lang="en-US" sz="2800" dirty="0" err="1">
                <a:latin typeface="Times New Roman" panose="02020603050405020304" pitchFamily="18" charset="0"/>
                <a:cs typeface="Times New Roman" panose="02020603050405020304" pitchFamily="18" charset="0"/>
              </a:rPr>
              <a:t>Denzer</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Don </a:t>
            </a:r>
            <a:r>
              <a:rPr lang="en-US" sz="2800" dirty="0" err="1">
                <a:latin typeface="Times New Roman" panose="02020603050405020304" pitchFamily="18" charset="0"/>
                <a:cs typeface="Times New Roman" panose="02020603050405020304" pitchFamily="18" charset="0"/>
              </a:rPr>
              <a:t>Dorris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Shawn Galbraith</a:t>
            </a:r>
          </a:p>
          <a:p>
            <a:pPr marL="0" indent="0">
              <a:buNone/>
            </a:pPr>
            <a:r>
              <a:rPr lang="en-US" sz="2800" dirty="0">
                <a:latin typeface="Times New Roman" panose="02020603050405020304" pitchFamily="18" charset="0"/>
                <a:cs typeface="Times New Roman" panose="02020603050405020304" pitchFamily="18" charset="0"/>
              </a:rPr>
              <a:t>James Gardner</a:t>
            </a:r>
          </a:p>
          <a:p>
            <a:pPr marL="0" indent="0">
              <a:buNone/>
            </a:pPr>
            <a:r>
              <a:rPr lang="en-US" sz="2800" dirty="0">
                <a:latin typeface="Times New Roman" panose="02020603050405020304" pitchFamily="18" charset="0"/>
                <a:cs typeface="Times New Roman" panose="02020603050405020304" pitchFamily="18" charset="0"/>
              </a:rPr>
              <a:t>Dave Hanson</a:t>
            </a:r>
          </a:p>
          <a:p>
            <a:pPr marL="0" indent="0">
              <a:buNone/>
            </a:pPr>
            <a:r>
              <a:rPr lang="en-US" sz="2800" dirty="0">
                <a:latin typeface="Times New Roman" panose="02020603050405020304" pitchFamily="18" charset="0"/>
                <a:cs typeface="Times New Roman" panose="02020603050405020304" pitchFamily="18" charset="0"/>
              </a:rPr>
              <a:t>Roger Hayes</a:t>
            </a:r>
          </a:p>
          <a:p>
            <a:pPr marL="0" indent="0">
              <a:buNone/>
            </a:pPr>
            <a:r>
              <a:rPr lang="en-US" sz="2800" dirty="0" err="1">
                <a:latin typeface="Times New Roman" panose="02020603050405020304" pitchFamily="18" charset="0"/>
                <a:cs typeface="Times New Roman" panose="02020603050405020304" pitchFamily="18" charset="0"/>
              </a:rPr>
              <a:t>Zan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Kiparizoski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Tom </a:t>
            </a:r>
            <a:r>
              <a:rPr lang="en-US" sz="2800" dirty="0" err="1">
                <a:latin typeface="Times New Roman" panose="02020603050405020304" pitchFamily="18" charset="0"/>
                <a:cs typeface="Times New Roman" panose="02020603050405020304" pitchFamily="18" charset="0"/>
              </a:rPr>
              <a:t>Melle</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Chris </a:t>
            </a:r>
            <a:r>
              <a:rPr lang="en-US" sz="2800" dirty="0" err="1">
                <a:latin typeface="Times New Roman" panose="02020603050405020304" pitchFamily="18" charset="0"/>
                <a:cs typeface="Times New Roman" panose="02020603050405020304" pitchFamily="18" charset="0"/>
              </a:rPr>
              <a:t>Miano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Hali </a:t>
            </a:r>
            <a:r>
              <a:rPr lang="en-US" sz="2800" dirty="0" err="1">
                <a:latin typeface="Times New Roman" panose="02020603050405020304" pitchFamily="18" charset="0"/>
                <a:cs typeface="Times New Roman" panose="02020603050405020304" pitchFamily="18" charset="0"/>
              </a:rPr>
              <a:t>Moleski</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Arturo Nunez</a:t>
            </a:r>
          </a:p>
          <a:p>
            <a:pPr marL="0" indent="0">
              <a:buNone/>
            </a:pPr>
            <a:r>
              <a:rPr lang="en-US" sz="2800" dirty="0">
                <a:latin typeface="Times New Roman" panose="02020603050405020304" pitchFamily="18" charset="0"/>
                <a:cs typeface="Times New Roman" panose="02020603050405020304" pitchFamily="18" charset="0"/>
              </a:rPr>
              <a:t>Luke </a:t>
            </a:r>
            <a:r>
              <a:rPr lang="en-US" sz="2800" dirty="0" err="1">
                <a:latin typeface="Times New Roman" panose="02020603050405020304" pitchFamily="18" charset="0"/>
                <a:cs typeface="Times New Roman" panose="02020603050405020304" pitchFamily="18" charset="0"/>
              </a:rPr>
              <a:t>Parthemor</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Nick </a:t>
            </a:r>
            <a:r>
              <a:rPr lang="en-US" sz="2800" dirty="0" err="1">
                <a:latin typeface="Times New Roman" panose="02020603050405020304" pitchFamily="18" charset="0"/>
                <a:cs typeface="Times New Roman" panose="02020603050405020304" pitchFamily="18" charset="0"/>
              </a:rPr>
              <a:t>Perjanik</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Alan Peterson</a:t>
            </a:r>
          </a:p>
          <a:p>
            <a:pPr marL="0" indent="0">
              <a:buNone/>
            </a:pPr>
            <a:r>
              <a:rPr lang="en-US" sz="2800" dirty="0">
                <a:latin typeface="Times New Roman" panose="02020603050405020304" pitchFamily="18" charset="0"/>
                <a:cs typeface="Times New Roman" panose="02020603050405020304" pitchFamily="18" charset="0"/>
              </a:rPr>
              <a:t>Don Platts</a:t>
            </a:r>
          </a:p>
          <a:p>
            <a:pPr marL="0" indent="0">
              <a:buNone/>
            </a:pPr>
            <a:r>
              <a:rPr lang="en-US" sz="2800" dirty="0">
                <a:latin typeface="Times New Roman" panose="02020603050405020304" pitchFamily="18" charset="0"/>
                <a:cs typeface="Times New Roman" panose="02020603050405020304" pitchFamily="18" charset="0"/>
              </a:rPr>
              <a:t>Tom Prevost</a:t>
            </a:r>
          </a:p>
          <a:p>
            <a:pPr marL="0" indent="0">
              <a:buNone/>
            </a:pPr>
            <a:r>
              <a:rPr lang="en-US" sz="2800" dirty="0">
                <a:latin typeface="Times New Roman" panose="02020603050405020304" pitchFamily="18" charset="0"/>
                <a:cs typeface="Times New Roman" panose="02020603050405020304" pitchFamily="18" charset="0"/>
              </a:rPr>
              <a:t>Jimmy </a:t>
            </a:r>
            <a:r>
              <a:rPr lang="en-US" sz="2800" dirty="0" err="1">
                <a:latin typeface="Times New Roman" panose="02020603050405020304" pitchFamily="18" charset="0"/>
                <a:cs typeface="Times New Roman" panose="02020603050405020304" pitchFamily="18" charset="0"/>
              </a:rPr>
              <a:t>Rasco</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Oleg </a:t>
            </a:r>
            <a:r>
              <a:rPr lang="en-US" sz="2800" dirty="0" err="1">
                <a:latin typeface="Times New Roman" panose="02020603050405020304" pitchFamily="18" charset="0"/>
                <a:cs typeface="Times New Roman" panose="02020603050405020304" pitchFamily="18" charset="0"/>
              </a:rPr>
              <a:t>Roizman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Ryan Thompson</a:t>
            </a: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19</a:t>
            </a:fld>
            <a:endParaRPr lang="en-US" dirty="0"/>
          </a:p>
        </p:txBody>
      </p:sp>
    </p:spTree>
    <p:extLst>
      <p:ext uri="{BB962C8B-B14F-4D97-AF65-F5344CB8AC3E}">
        <p14:creationId xmlns:p14="http://schemas.microsoft.com/office/powerpoint/2010/main" val="2527306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92E2A7-8B5F-47F1-9EDD-52D671EB7CC4}"/>
              </a:ext>
            </a:extLst>
          </p:cNvPr>
          <p:cNvSpPr>
            <a:spLocks noGrp="1"/>
          </p:cNvSpPr>
          <p:nvPr>
            <p:ph idx="1"/>
          </p:nvPr>
        </p:nvSpPr>
        <p:spPr/>
        <p:txBody>
          <a:bodyPr/>
          <a:lstStyle/>
          <a:p>
            <a:pPr marL="0" indent="0">
              <a:buNone/>
            </a:pPr>
            <a:r>
              <a:rPr lang="en-US" sz="5400" i="1" dirty="0">
                <a:solidFill>
                  <a:schemeClr val="accent3">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Tribute to Our Lost Friends</a:t>
            </a:r>
            <a:endParaRPr lang="en-US" sz="5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DE8B2F9-42AD-45CB-9911-6DA9FB65FECF}"/>
              </a:ext>
            </a:extLst>
          </p:cNvPr>
          <p:cNvSpPr>
            <a:spLocks noGrp="1"/>
          </p:cNvSpPr>
          <p:nvPr>
            <p:ph type="sldNum" sz="quarter" idx="12"/>
          </p:nvPr>
        </p:nvSpPr>
        <p:spPr/>
        <p:txBody>
          <a:bodyPr/>
          <a:lstStyle/>
          <a:p>
            <a:pPr>
              <a:defRPr/>
            </a:pPr>
            <a:fld id="{2FFE4B61-D119-4C2A-B0FD-8BB9E4349C88}" type="slidenum">
              <a:rPr lang="en-US" smtClean="0"/>
              <a:pPr>
                <a:defRPr/>
              </a:pPr>
              <a:t>2</a:t>
            </a:fld>
            <a:endParaRPr lang="en-US" dirty="0"/>
          </a:p>
        </p:txBody>
      </p:sp>
    </p:spTree>
    <p:extLst>
      <p:ext uri="{BB962C8B-B14F-4D97-AF65-F5344CB8AC3E}">
        <p14:creationId xmlns:p14="http://schemas.microsoft.com/office/powerpoint/2010/main" val="586094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a:xfrm>
            <a:off x="228600" y="457200"/>
            <a:ext cx="8610600" cy="1981200"/>
          </a:xfrm>
        </p:spPr>
        <p:txBody>
          <a:bodyPr/>
          <a:lstStyle/>
          <a:p>
            <a:r>
              <a:rPr lang="en-US" sz="2800" dirty="0">
                <a:latin typeface="Times New Roman" panose="02020603050405020304" pitchFamily="18" charset="0"/>
                <a:cs typeface="Times New Roman" panose="02020603050405020304" pitchFamily="18" charset="0"/>
              </a:rPr>
              <a:t>C57.12.20   Standard for Overhead-Type Distribution Transformers 500 kVA and Smaller: High Voltage, 34 500 V and Below; Low Voltage, 7970/13 800Y V and Below</a:t>
            </a:r>
            <a:br>
              <a:rPr lang="en-US" sz="2800" dirty="0">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Working Group Chair – Alan Traut</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2895600"/>
            <a:ext cx="8305800" cy="3230563"/>
          </a:xfrm>
        </p:spPr>
        <p:txBody>
          <a:bodyPr numCol="1"/>
          <a:lstStyle/>
          <a:p>
            <a:pPr marL="0" indent="0">
              <a:buNone/>
            </a:pPr>
            <a:r>
              <a:rPr lang="en-US" u="sng" dirty="0">
                <a:latin typeface="Times New Roman" panose="02020603050405020304" pitchFamily="18" charset="0"/>
                <a:cs typeface="Times New Roman" panose="02020603050405020304" pitchFamily="18" charset="0"/>
              </a:rPr>
              <a:t>Significant Contributors:</a:t>
            </a: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20</a:t>
            </a:fld>
            <a:endParaRPr lang="en-US" dirty="0"/>
          </a:p>
        </p:txBody>
      </p:sp>
    </p:spTree>
    <p:extLst>
      <p:ext uri="{BB962C8B-B14F-4D97-AF65-F5344CB8AC3E}">
        <p14:creationId xmlns:p14="http://schemas.microsoft.com/office/powerpoint/2010/main" val="115370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FEE7A-5806-4457-8599-55D72CC60A0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Awards for WG Completion</a:t>
            </a:r>
            <a:endParaRPr lang="en-US" dirty="0"/>
          </a:p>
        </p:txBody>
      </p:sp>
      <p:sp>
        <p:nvSpPr>
          <p:cNvPr id="4" name="Slide Number Placeholder 3">
            <a:extLst>
              <a:ext uri="{FF2B5EF4-FFF2-40B4-BE49-F238E27FC236}">
                <a16:creationId xmlns:a16="http://schemas.microsoft.com/office/drawing/2014/main" id="{0AC15EC0-DEAD-4966-800D-01A755F44F4B}"/>
              </a:ext>
            </a:extLst>
          </p:cNvPr>
          <p:cNvSpPr>
            <a:spLocks noGrp="1"/>
          </p:cNvSpPr>
          <p:nvPr>
            <p:ph type="sldNum" sz="quarter" idx="12"/>
          </p:nvPr>
        </p:nvSpPr>
        <p:spPr/>
        <p:txBody>
          <a:bodyPr/>
          <a:lstStyle/>
          <a:p>
            <a:pPr>
              <a:defRPr/>
            </a:pPr>
            <a:fld id="{2FFE4B61-D119-4C2A-B0FD-8BB9E4349C88}" type="slidenum">
              <a:rPr lang="en-US" smtClean="0"/>
              <a:pPr>
                <a:defRPr/>
              </a:pPr>
              <a:t>21</a:t>
            </a:fld>
            <a:endParaRPr lang="en-US" dirty="0"/>
          </a:p>
        </p:txBody>
      </p:sp>
      <p:pic>
        <p:nvPicPr>
          <p:cNvPr id="5" name="Content Placeholder 4">
            <a:extLst>
              <a:ext uri="{FF2B5EF4-FFF2-40B4-BE49-F238E27FC236}">
                <a16:creationId xmlns:a16="http://schemas.microsoft.com/office/drawing/2014/main" id="{34BFB992-836D-4A75-89CD-AB7A2EC0761D}"/>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3947" y="1219200"/>
            <a:ext cx="8229600" cy="4876800"/>
          </a:xfrm>
          <a:prstGeom prst="rect">
            <a:avLst/>
          </a:prstGeom>
          <a:noFill/>
          <a:ln>
            <a:noFill/>
          </a:ln>
        </p:spPr>
      </p:pic>
    </p:spTree>
    <p:extLst>
      <p:ext uri="{BB962C8B-B14F-4D97-AF65-F5344CB8AC3E}">
        <p14:creationId xmlns:p14="http://schemas.microsoft.com/office/powerpoint/2010/main" val="3970268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9889-FB14-442D-905C-2DBD95AC2C77}"/>
              </a:ext>
            </a:extLst>
          </p:cNvPr>
          <p:cNvSpPr>
            <a:spLocks noGrp="1"/>
          </p:cNvSpPr>
          <p:nvPr>
            <p:ph type="title"/>
          </p:nvPr>
        </p:nvSpPr>
        <p:spPr>
          <a:xfrm>
            <a:off x="304800" y="182562"/>
            <a:ext cx="8382000" cy="1143000"/>
          </a:xfrm>
        </p:spPr>
        <p:txBody>
          <a:bodyPr/>
          <a:lstStyle/>
          <a:p>
            <a:r>
              <a:rPr lang="en-US" sz="4000" dirty="0"/>
              <a:t>Awards Distribution Form from IEEE-SA</a:t>
            </a:r>
          </a:p>
        </p:txBody>
      </p:sp>
      <p:pic>
        <p:nvPicPr>
          <p:cNvPr id="5" name="Content Placeholder 4">
            <a:extLst>
              <a:ext uri="{FF2B5EF4-FFF2-40B4-BE49-F238E27FC236}">
                <a16:creationId xmlns:a16="http://schemas.microsoft.com/office/drawing/2014/main" id="{52444D42-8063-4454-8AED-30ADDEB28165}"/>
              </a:ext>
            </a:extLst>
          </p:cNvPr>
          <p:cNvPicPr>
            <a:picLocks noGrp="1" noChangeAspect="1"/>
          </p:cNvPicPr>
          <p:nvPr>
            <p:ph idx="1"/>
          </p:nvPr>
        </p:nvPicPr>
        <p:blipFill>
          <a:blip r:embed="rId2"/>
          <a:stretch>
            <a:fillRect/>
          </a:stretch>
        </p:blipFill>
        <p:spPr>
          <a:xfrm>
            <a:off x="1143000" y="1141289"/>
            <a:ext cx="6781800" cy="5383301"/>
          </a:xfrm>
          <a:prstGeom prst="rect">
            <a:avLst/>
          </a:prstGeom>
        </p:spPr>
      </p:pic>
      <p:sp>
        <p:nvSpPr>
          <p:cNvPr id="4" name="Slide Number Placeholder 3">
            <a:extLst>
              <a:ext uri="{FF2B5EF4-FFF2-40B4-BE49-F238E27FC236}">
                <a16:creationId xmlns:a16="http://schemas.microsoft.com/office/drawing/2014/main" id="{5388F287-94F8-4FE8-B1F2-841AA1A8212C}"/>
              </a:ext>
            </a:extLst>
          </p:cNvPr>
          <p:cNvSpPr>
            <a:spLocks noGrp="1"/>
          </p:cNvSpPr>
          <p:nvPr>
            <p:ph type="sldNum" sz="quarter" idx="12"/>
          </p:nvPr>
        </p:nvSpPr>
        <p:spPr/>
        <p:txBody>
          <a:bodyPr/>
          <a:lstStyle/>
          <a:p>
            <a:pPr>
              <a:defRPr/>
            </a:pPr>
            <a:fld id="{2FFE4B61-D119-4C2A-B0FD-8BB9E4349C88}" type="slidenum">
              <a:rPr lang="en-US" smtClean="0"/>
              <a:pPr>
                <a:defRPr/>
              </a:pPr>
              <a:t>22</a:t>
            </a:fld>
            <a:endParaRPr lang="en-US" dirty="0"/>
          </a:p>
        </p:txBody>
      </p:sp>
    </p:spTree>
    <p:extLst>
      <p:ext uri="{BB962C8B-B14F-4D97-AF65-F5344CB8AC3E}">
        <p14:creationId xmlns:p14="http://schemas.microsoft.com/office/powerpoint/2010/main" val="3052482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64B4F8-B771-4A22-8D4B-70988B9CA66E}"/>
              </a:ext>
            </a:extLst>
          </p:cNvPr>
          <p:cNvSpPr>
            <a:spLocks noGrp="1"/>
          </p:cNvSpPr>
          <p:nvPr>
            <p:ph idx="1"/>
          </p:nvPr>
        </p:nvSpPr>
        <p:spPr/>
        <p:txBody>
          <a:bodyPr/>
          <a:lstStyle/>
          <a:p>
            <a:pPr marL="0" indent="0" algn="ctr">
              <a:buNone/>
            </a:pPr>
            <a:r>
              <a:rPr lang="en-US" sz="11500" dirty="0"/>
              <a:t>The End</a:t>
            </a:r>
          </a:p>
        </p:txBody>
      </p:sp>
      <p:sp>
        <p:nvSpPr>
          <p:cNvPr id="4" name="Slide Number Placeholder 3">
            <a:extLst>
              <a:ext uri="{FF2B5EF4-FFF2-40B4-BE49-F238E27FC236}">
                <a16:creationId xmlns:a16="http://schemas.microsoft.com/office/drawing/2014/main" id="{A162CF4E-1209-4D5E-A756-9273545F4B81}"/>
              </a:ext>
            </a:extLst>
          </p:cNvPr>
          <p:cNvSpPr>
            <a:spLocks noGrp="1"/>
          </p:cNvSpPr>
          <p:nvPr>
            <p:ph type="sldNum" sz="quarter" idx="12"/>
          </p:nvPr>
        </p:nvSpPr>
        <p:spPr/>
        <p:txBody>
          <a:bodyPr/>
          <a:lstStyle/>
          <a:p>
            <a:pPr>
              <a:defRPr/>
            </a:pPr>
            <a:fld id="{2FFE4B61-D119-4C2A-B0FD-8BB9E4349C88}" type="slidenum">
              <a:rPr lang="en-US" smtClean="0"/>
              <a:pPr>
                <a:defRPr/>
              </a:pPr>
              <a:t>23</a:t>
            </a:fld>
            <a:endParaRPr lang="en-US" dirty="0"/>
          </a:p>
        </p:txBody>
      </p:sp>
    </p:spTree>
    <p:extLst>
      <p:ext uri="{BB962C8B-B14F-4D97-AF65-F5344CB8AC3E}">
        <p14:creationId xmlns:p14="http://schemas.microsoft.com/office/powerpoint/2010/main" val="2852733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Memoriam:</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Stan Lindgren</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3</a:t>
            </a:fld>
            <a:endParaRPr lang="en-US" dirty="0"/>
          </a:p>
        </p:txBody>
      </p:sp>
      <p:pic>
        <p:nvPicPr>
          <p:cNvPr id="9" name="Content Placeholder 8">
            <a:extLst>
              <a:ext uri="{FF2B5EF4-FFF2-40B4-BE49-F238E27FC236}">
                <a16:creationId xmlns:a16="http://schemas.microsoft.com/office/drawing/2014/main" id="{05C60989-CCD4-4C15-A24D-7C85F8598675}"/>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33700" y="1844675"/>
            <a:ext cx="3314700" cy="4387849"/>
          </a:xfrm>
          <a:prstGeom prst="rect">
            <a:avLst/>
          </a:prstGeom>
        </p:spPr>
      </p:pic>
    </p:spTree>
    <p:extLst>
      <p:ext uri="{BB962C8B-B14F-4D97-AF65-F5344CB8AC3E}">
        <p14:creationId xmlns:p14="http://schemas.microsoft.com/office/powerpoint/2010/main" val="2849305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Memoriam:</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Stan Lindgren</a:t>
            </a:r>
          </a:p>
        </p:txBody>
      </p:sp>
      <p:sp>
        <p:nvSpPr>
          <p:cNvPr id="4099" name="Content Placeholder 2"/>
          <p:cNvSpPr>
            <a:spLocks noGrp="1"/>
          </p:cNvSpPr>
          <p:nvPr>
            <p:ph idx="1"/>
          </p:nvPr>
        </p:nvSpPr>
        <p:spPr>
          <a:xfrm>
            <a:off x="457200" y="1752600"/>
            <a:ext cx="8229600" cy="4343400"/>
          </a:xfrm>
        </p:spPr>
        <p:txBody>
          <a:bodyPr/>
          <a:lstStyle/>
          <a:p>
            <a:pPr marL="0" indent="0" algn="just" eaLnBrk="1" hangingPunct="1">
              <a:buNone/>
            </a:pPr>
            <a:r>
              <a:rPr lang="en-US" sz="2200" dirty="0">
                <a:latin typeface="Times New Roman" panose="02020603050405020304" pitchFamily="18" charset="0"/>
                <a:cs typeface="Times New Roman" panose="02020603050405020304" pitchFamily="18" charset="0"/>
              </a:rPr>
              <a:t>Stanley (Stan) Roland Lindgren passed away peacefully on December 17, 2017.  He graduated from Kansas State College in early 1950 with a Bachelor of Science in Electrical Engineering. Stan began his career with Allis Chalmers (A-C) in West Allis, Wisconsin in 1950. He credited much of his power transformer knowledge to his mentor, L.S. Woodruff (Woodie) who designed A-C’s first transformer in 1903. Stan went on to work for RTE in Waukesha, Wisconsin; Paragon AMF in Manitowoc, Wisconsin; EPRI in Palo Alto, California and concluded his 62-year career in 2012 while working for </a:t>
            </a:r>
            <a:r>
              <a:rPr lang="en-US" sz="2200" dirty="0" err="1">
                <a:latin typeface="Times New Roman" panose="02020603050405020304" pitchFamily="18" charset="0"/>
                <a:cs typeface="Times New Roman" panose="02020603050405020304" pitchFamily="18" charset="0"/>
              </a:rPr>
              <a:t>Serveron</a:t>
            </a:r>
            <a:r>
              <a:rPr lang="en-US" sz="2200" dirty="0">
                <a:latin typeface="Times New Roman" panose="02020603050405020304" pitchFamily="18" charset="0"/>
                <a:cs typeface="Times New Roman" panose="02020603050405020304" pitchFamily="18" charset="0"/>
              </a:rPr>
              <a:t> Corp. in Portland, Oregon. He was a lifetime member of IEEE and a recognized power transformer expert.  Stan was preceded in death by his wife of 60 years Caroline. He leaves behind two sons, Eric and Carl, and one daughter, Joanne, and their families.</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4</a:t>
            </a:fld>
            <a:endParaRPr lang="en-US" dirty="0"/>
          </a:p>
        </p:txBody>
      </p:sp>
    </p:spTree>
    <p:extLst>
      <p:ext uri="{BB962C8B-B14F-4D97-AF65-F5344CB8AC3E}">
        <p14:creationId xmlns:p14="http://schemas.microsoft.com/office/powerpoint/2010/main" val="1529962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Memoriam:</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Sam Mehta</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5</a:t>
            </a:fld>
            <a:endParaRPr lang="en-US" dirty="0"/>
          </a:p>
        </p:txBody>
      </p:sp>
      <p:pic>
        <p:nvPicPr>
          <p:cNvPr id="8" name="Picture 7" descr="C:\Users\Steve\Documents\IEEE\Awards\Sam Mehta 2.jpg">
            <a:extLst>
              <a:ext uri="{FF2B5EF4-FFF2-40B4-BE49-F238E27FC236}">
                <a16:creationId xmlns:a16="http://schemas.microsoft.com/office/drawing/2014/main" id="{F24636A1-67F3-4D31-9407-FD47425E8BE0}"/>
              </a:ext>
            </a:extLst>
          </p:cNvPr>
          <p:cNvPicPr/>
          <p:nvPr/>
        </p:nvPicPr>
        <p:blipFill rotWithShape="1">
          <a:blip r:embed="rId2">
            <a:extLst>
              <a:ext uri="{28A0092B-C50C-407E-A947-70E740481C1C}">
                <a14:useLocalDpi xmlns:a14="http://schemas.microsoft.com/office/drawing/2010/main" val="0"/>
              </a:ext>
            </a:extLst>
          </a:blip>
          <a:srcRect l="17593" t="24283" r="59522" b="32256"/>
          <a:stretch/>
        </p:blipFill>
        <p:spPr bwMode="auto">
          <a:xfrm>
            <a:off x="2971800" y="1752600"/>
            <a:ext cx="3352800" cy="4648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62400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Memoriam:</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Sam Mehta</a:t>
            </a:r>
          </a:p>
        </p:txBody>
      </p:sp>
      <p:sp>
        <p:nvSpPr>
          <p:cNvPr id="4099" name="Content Placeholder 2"/>
          <p:cNvSpPr>
            <a:spLocks noGrp="1"/>
          </p:cNvSpPr>
          <p:nvPr>
            <p:ph idx="1"/>
          </p:nvPr>
        </p:nvSpPr>
        <p:spPr>
          <a:xfrm>
            <a:off x="457200" y="1752600"/>
            <a:ext cx="8229600" cy="4343400"/>
          </a:xfrm>
        </p:spPr>
        <p:txBody>
          <a:bodyPr/>
          <a:lstStyle/>
          <a:p>
            <a:pPr marL="0" indent="0">
              <a:buNone/>
            </a:pPr>
            <a:r>
              <a:rPr lang="en-US" sz="2200" dirty="0">
                <a:latin typeface="Times New Roman" panose="02020603050405020304" pitchFamily="18" charset="0"/>
                <a:cs typeface="Times New Roman" panose="02020603050405020304" pitchFamily="18" charset="0"/>
              </a:rPr>
              <a:t>Shirish “Sam” Mehta passed away unexpectedly on January 30, 2018 while traveling in India.  Sam had many different roles in his 44-year tenure with SPX Waukesha and its predecessors that began in 1970.  Sam was the VP of Research and Technology when he retired and continued to work in the industry after retirement.  Sam was always smiling and willing to take time to teach anyone that wanted to learn.  According to Tom Prevost</a:t>
            </a:r>
            <a:r>
              <a:rPr lang="en-US" sz="2200" i="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Sam was an old-school "Transformer Guy" who lived his life in (and for) the transformer industry. He was a mentor and a friend to me and I'm sure many others."</a:t>
            </a: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Sam got an award for Outstanding Paper in Fall 2017, as a co-author.  </a:t>
            </a:r>
            <a:r>
              <a:rPr lang="en-US" sz="2200" i="1" dirty="0">
                <a:latin typeface="Times New Roman" panose="02020603050405020304" pitchFamily="18" charset="0"/>
                <a:cs typeface="Times New Roman" panose="02020603050405020304" pitchFamily="18" charset="0"/>
              </a:rPr>
              <a:t>Temperature Rise Tests on a Forced-Oil-Air Cooled (FOA) (OFAF) Core Form Transformer, Including Loading Beyond Nameplate</a:t>
            </a:r>
            <a:r>
              <a:rPr lang="en-US" sz="2200" dirty="0">
                <a:latin typeface="Times New Roman" panose="02020603050405020304" pitchFamily="18" charset="0"/>
                <a:cs typeface="Times New Roman" panose="02020603050405020304" pitchFamily="18" charset="0"/>
              </a:rPr>
              <a:t> by M. V. </a:t>
            </a:r>
            <a:r>
              <a:rPr lang="en-US" sz="2200" dirty="0" err="1">
                <a:latin typeface="Times New Roman" panose="02020603050405020304" pitchFamily="18" charset="0"/>
                <a:cs typeface="Times New Roman" panose="02020603050405020304" pitchFamily="18" charset="0"/>
              </a:rPr>
              <a:t>Thaden</a:t>
            </a:r>
            <a:r>
              <a:rPr lang="en-US" sz="2200" dirty="0">
                <a:latin typeface="Times New Roman" panose="02020603050405020304" pitchFamily="18" charset="0"/>
                <a:cs typeface="Times New Roman" panose="02020603050405020304" pitchFamily="18" charset="0"/>
              </a:rPr>
              <a:t>, Subhash Tuli, Sam Mehta, and R. L. Grubb</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6</a:t>
            </a:fld>
            <a:endParaRPr lang="en-US" dirty="0"/>
          </a:p>
        </p:txBody>
      </p:sp>
    </p:spTree>
    <p:extLst>
      <p:ext uri="{BB962C8B-B14F-4D97-AF65-F5344CB8AC3E}">
        <p14:creationId xmlns:p14="http://schemas.microsoft.com/office/powerpoint/2010/main" val="1784424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Memoriam:</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Frank W. Heinrichs Jr.</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7</a:t>
            </a:fld>
            <a:endParaRPr lang="en-US" dirty="0"/>
          </a:p>
        </p:txBody>
      </p:sp>
      <p:pic>
        <p:nvPicPr>
          <p:cNvPr id="7" name="Content Placeholder 6" descr="Frank W. Heinrichs Jr. Obituary">
            <a:extLst>
              <a:ext uri="{FF2B5EF4-FFF2-40B4-BE49-F238E27FC236}">
                <a16:creationId xmlns:a16="http://schemas.microsoft.com/office/drawing/2014/main" id="{1DECD968-876F-4F64-9BD6-EDEC7779B257}"/>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1844674"/>
            <a:ext cx="3124200" cy="4403725"/>
          </a:xfrm>
          <a:prstGeom prst="rect">
            <a:avLst/>
          </a:prstGeom>
          <a:noFill/>
          <a:ln>
            <a:noFill/>
          </a:ln>
        </p:spPr>
      </p:pic>
    </p:spTree>
    <p:extLst>
      <p:ext uri="{BB962C8B-B14F-4D97-AF65-F5344CB8AC3E}">
        <p14:creationId xmlns:p14="http://schemas.microsoft.com/office/powerpoint/2010/main" val="1035439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Memoriam:</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Frank W. Heinrichs Jr.</a:t>
            </a:r>
          </a:p>
        </p:txBody>
      </p:sp>
      <p:sp>
        <p:nvSpPr>
          <p:cNvPr id="4099" name="Content Placeholder 2"/>
          <p:cNvSpPr>
            <a:spLocks noGrp="1"/>
          </p:cNvSpPr>
          <p:nvPr>
            <p:ph idx="1"/>
          </p:nvPr>
        </p:nvSpPr>
        <p:spPr>
          <a:xfrm>
            <a:off x="457200" y="1752600"/>
            <a:ext cx="8229600" cy="4495800"/>
          </a:xfrm>
        </p:spPr>
        <p:txBody>
          <a:bodyPr/>
          <a:lstStyle/>
          <a:p>
            <a:pPr marL="0" indent="0" algn="just" eaLnBrk="1" hangingPunct="1">
              <a:buNone/>
            </a:pPr>
            <a:r>
              <a:rPr lang="en-US" sz="2200" dirty="0">
                <a:latin typeface="Times New Roman" panose="02020603050405020304" pitchFamily="18" charset="0"/>
                <a:cs typeface="Times New Roman" panose="02020603050405020304" pitchFamily="18" charset="0"/>
              </a:rPr>
              <a:t>Frank was 88 when he died Aug. 16, 2016.  Frank was a graduate of Carnegie Technical Institute (Carnegie Mellon University).  He developed his transformer expertise with McGraw Edison/Cooper Industries at Canonsburg, PA, where he pursued his career as an Electrical Engineer, retiring as Chief Engineer and was involved in numerous patents.  Frank was an active member of the Transformers Committee for many years, and was Chair of C57.104 &amp; C57.130 WGs in the Insulating Fluids SC.  Frank was a U.S. Marine Corp Veteran.  Frank was active in his church, was a lector, Eucharistic minister and Sunday school teacher. He loved reading, sculpture, painting, being outdoors with nature, golf, fishing, playing bridge and spending time at the ocean.  Most of all, he loved being with his loving family and dear grandchildren</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8</a:t>
            </a:fld>
            <a:endParaRPr lang="en-US" dirty="0"/>
          </a:p>
        </p:txBody>
      </p:sp>
    </p:spTree>
    <p:extLst>
      <p:ext uri="{BB962C8B-B14F-4D97-AF65-F5344CB8AC3E}">
        <p14:creationId xmlns:p14="http://schemas.microsoft.com/office/powerpoint/2010/main" val="30953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34B-4204-403E-9AB0-1B7F33C0AB3A}"/>
              </a:ext>
            </a:extLst>
          </p:cNvPr>
          <p:cNvSpPr>
            <a:spLocks noGrp="1"/>
          </p:cNvSpPr>
          <p:nvPr>
            <p:ph type="title"/>
          </p:nvPr>
        </p:nvSpPr>
        <p:spPr/>
        <p:txBody>
          <a:bodyPr/>
          <a:lstStyle/>
          <a:p>
            <a:r>
              <a:rPr lang="en-US" strike="sngStrike" dirty="0">
                <a:latin typeface="Times New Roman" panose="02020603050405020304" pitchFamily="18" charset="0"/>
                <a:cs typeface="Times New Roman" panose="02020603050405020304" pitchFamily="18" charset="0"/>
              </a:rPr>
              <a:t>General Service Awards</a:t>
            </a:r>
          </a:p>
        </p:txBody>
      </p:sp>
      <p:sp>
        <p:nvSpPr>
          <p:cNvPr id="3" name="Content Placeholder 2">
            <a:extLst>
              <a:ext uri="{FF2B5EF4-FFF2-40B4-BE49-F238E27FC236}">
                <a16:creationId xmlns:a16="http://schemas.microsoft.com/office/drawing/2014/main" id="{D13940E6-DF9C-4204-89D4-DE75AA2AEF7D}"/>
              </a:ext>
            </a:extLst>
          </p:cNvPr>
          <p:cNvSpPr>
            <a:spLocks noGrp="1"/>
          </p:cNvSpPr>
          <p:nvPr>
            <p:ph idx="1"/>
          </p:nvPr>
        </p:nvSpPr>
        <p:spPr>
          <a:xfrm>
            <a:off x="381000" y="1600200"/>
            <a:ext cx="8305800" cy="4525963"/>
          </a:xfrm>
        </p:spPr>
        <p:txBody>
          <a:bodyPr/>
          <a:lstStyle/>
          <a:p>
            <a:pPr marL="0" indent="0">
              <a:buNone/>
            </a:pPr>
            <a:r>
              <a:rPr lang="en-US" sz="2200" dirty="0">
                <a:latin typeface="Times New Roman" panose="02020603050405020304" pitchFamily="18" charset="0"/>
                <a:cs typeface="Times New Roman" panose="02020603050405020304" pitchFamily="18" charset="0"/>
              </a:rPr>
              <a:t>Transition Slide</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After some emotional moments, let’s change the mood back to something funny, for 1 minute…</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IEEE Trans </a:t>
            </a:r>
            <a:r>
              <a:rPr lang="en-US" sz="2200" dirty="0" err="1">
                <a:latin typeface="Times New Roman" panose="02020603050405020304" pitchFamily="18" charset="0"/>
                <a:cs typeface="Times New Roman" panose="02020603050405020304" pitchFamily="18" charset="0"/>
              </a:rPr>
              <a:t>Comm</a:t>
            </a:r>
            <a:r>
              <a:rPr lang="en-US" sz="2200" dirty="0">
                <a:latin typeface="Times New Roman" panose="02020603050405020304" pitchFamily="18" charset="0"/>
                <a:cs typeface="Times New Roman" panose="02020603050405020304" pitchFamily="18" charset="0"/>
              </a:rPr>
              <a:t> Celebrity Look </a:t>
            </a:r>
            <a:r>
              <a:rPr lang="en-US" sz="2200" dirty="0" err="1">
                <a:latin typeface="Times New Roman" panose="02020603050405020304" pitchFamily="18" charset="0"/>
                <a:cs typeface="Times New Roman" panose="02020603050405020304" pitchFamily="18" charset="0"/>
              </a:rPr>
              <a:t>alikes</a:t>
            </a:r>
            <a:endParaRPr lang="en-US"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9</a:t>
            </a:fld>
            <a:endParaRPr lang="en-US" dirty="0"/>
          </a:p>
        </p:txBody>
      </p:sp>
    </p:spTree>
    <p:extLst>
      <p:ext uri="{BB962C8B-B14F-4D97-AF65-F5344CB8AC3E}">
        <p14:creationId xmlns:p14="http://schemas.microsoft.com/office/powerpoint/2010/main" val="1099875775"/>
      </p:ext>
    </p:extLst>
  </p:cSld>
  <p:clrMapOvr>
    <a:masterClrMapping/>
  </p:clrMapOvr>
</p:sld>
</file>

<file path=ppt/theme/theme1.xml><?xml version="1.0" encoding="utf-8"?>
<a:theme xmlns:a="http://schemas.openxmlformats.org/drawingml/2006/main" name="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2010-IEEE-PES-Template-Office07-V2</Template>
  <TotalTime>304</TotalTime>
  <Words>814</Words>
  <Application>Microsoft Office PowerPoint</Application>
  <PresentationFormat>On-screen Show (4:3)</PresentationFormat>
  <Paragraphs>116</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2010-IEEE-PES-Template-Office07-V2</vt:lpstr>
      <vt:lpstr>Transformers Committee Recognition &amp; Awards Luncheon</vt:lpstr>
      <vt:lpstr>PowerPoint Presentation</vt:lpstr>
      <vt:lpstr>In Memoriam: Stan Lindgren</vt:lpstr>
      <vt:lpstr>In Memoriam: Stan Lindgren</vt:lpstr>
      <vt:lpstr>In Memoriam: Sam Mehta</vt:lpstr>
      <vt:lpstr>In Memoriam: Sam Mehta</vt:lpstr>
      <vt:lpstr>In Memoriam: Frank W. Heinrichs Jr.</vt:lpstr>
      <vt:lpstr>In Memoriam: Frank W. Heinrichs Jr.</vt:lpstr>
      <vt:lpstr>General Service Awards</vt:lpstr>
      <vt:lpstr>General Service Awards</vt:lpstr>
      <vt:lpstr>General Service Awards</vt:lpstr>
      <vt:lpstr>General Service Awards</vt:lpstr>
      <vt:lpstr>PowerPoint Presentation</vt:lpstr>
      <vt:lpstr>PowerPoint Presentation</vt:lpstr>
      <vt:lpstr>New Committee Members</vt:lpstr>
      <vt:lpstr>Awards for WG Completion and Publication of Document</vt:lpstr>
      <vt:lpstr>C57.120 Guide for Loss Evaluation of Distribution and Power Transformers and Reactors Working Group Chair – Rogerio Verdolin</vt:lpstr>
      <vt:lpstr>60076-57-129 Standard for General Requirements and Test Code for Oil-Immersed HVDC Converter Transformers Working Group Chair - Ulf Radbrandt</vt:lpstr>
      <vt:lpstr>C57.106  Guide for Acceptance and Maintenance of Insulating Mineral Oil in Electrical Equipment Working Group Chair – Bob Rasor James Thompson,Vice-Chair.    Claude Beauchemin,Secretary </vt:lpstr>
      <vt:lpstr>C57.12.20   Standard for Overhead-Type Distribution Transformers 500 kVA and Smaller: High Voltage, 34 500 V and Below; Low Voltage, 7970/13 800Y V and Below Working Group Chair – Alan Traut</vt:lpstr>
      <vt:lpstr>Awards for WG Completion</vt:lpstr>
      <vt:lpstr>Awards Distribution Form from IEEE-SA</vt:lpstr>
      <vt:lpstr>PowerPoint Presentation</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Steve</cp:lastModifiedBy>
  <cp:revision>46</cp:revision>
  <cp:lastPrinted>2018-03-24T17:45:10Z</cp:lastPrinted>
  <dcterms:created xsi:type="dcterms:W3CDTF">2010-10-12T18:25:44Z</dcterms:created>
  <dcterms:modified xsi:type="dcterms:W3CDTF">2018-03-28T14:21:56Z</dcterms:modified>
</cp:coreProperties>
</file>