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7"/>
  </p:notesMasterIdLst>
  <p:handoutMasterIdLst>
    <p:handoutMasterId r:id="rId28"/>
  </p:handoutMasterIdLst>
  <p:sldIdLst>
    <p:sldId id="256" r:id="rId2"/>
    <p:sldId id="318" r:id="rId3"/>
    <p:sldId id="281" r:id="rId4"/>
    <p:sldId id="271" r:id="rId5"/>
    <p:sldId id="276" r:id="rId6"/>
    <p:sldId id="325" r:id="rId7"/>
    <p:sldId id="327" r:id="rId8"/>
    <p:sldId id="297" r:id="rId9"/>
    <p:sldId id="321" r:id="rId10"/>
    <p:sldId id="319" r:id="rId11"/>
    <p:sldId id="322" r:id="rId12"/>
    <p:sldId id="313" r:id="rId13"/>
    <p:sldId id="300" r:id="rId14"/>
    <p:sldId id="284" r:id="rId15"/>
    <p:sldId id="301" r:id="rId16"/>
    <p:sldId id="302" r:id="rId17"/>
    <p:sldId id="326" r:id="rId18"/>
    <p:sldId id="324" r:id="rId19"/>
    <p:sldId id="287" r:id="rId20"/>
    <p:sldId id="286" r:id="rId21"/>
    <p:sldId id="323" r:id="rId22"/>
    <p:sldId id="285" r:id="rId23"/>
    <p:sldId id="288" r:id="rId24"/>
    <p:sldId id="293" r:id="rId25"/>
    <p:sldId id="275"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992" y="-96"/>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7840"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sz="quarter" idx="1"/>
          </p:nvPr>
        </p:nvSpPr>
        <p:spPr>
          <a:xfrm>
            <a:off x="3970940" y="1"/>
            <a:ext cx="3037840" cy="464820"/>
          </a:xfrm>
          <a:prstGeom prst="rect">
            <a:avLst/>
          </a:prstGeom>
        </p:spPr>
        <p:txBody>
          <a:bodyPr vert="horz" lIns="92446" tIns="46223" rIns="92446" bIns="46223" rtlCol="0"/>
          <a:lstStyle>
            <a:lvl1pPr algn="r">
              <a:defRPr sz="1200"/>
            </a:lvl1pPr>
          </a:lstStyle>
          <a:p>
            <a:pPr>
              <a:defRPr/>
            </a:pPr>
            <a:fld id="{517BCE2F-D61D-4E62-9703-CE4355CD4BE1}" type="datetimeFigureOut">
              <a:rPr lang="en-US"/>
              <a:pPr>
                <a:defRPr/>
              </a:pPr>
              <a:t>3/27/2019</a:t>
            </a:fld>
            <a:endParaRPr lang="en-US"/>
          </a:p>
        </p:txBody>
      </p:sp>
      <p:sp>
        <p:nvSpPr>
          <p:cNvPr id="4" name="Footer Placeholder 3"/>
          <p:cNvSpPr>
            <a:spLocks noGrp="1"/>
          </p:cNvSpPr>
          <p:nvPr>
            <p:ph type="ftr" sz="quarter" idx="2"/>
          </p:nvPr>
        </p:nvSpPr>
        <p:spPr>
          <a:xfrm>
            <a:off x="3" y="8829968"/>
            <a:ext cx="3037840" cy="464820"/>
          </a:xfrm>
          <a:prstGeom prst="rect">
            <a:avLst/>
          </a:prstGeom>
        </p:spPr>
        <p:txBody>
          <a:bodyPr vert="horz" lIns="92446" tIns="46223" rIns="92446" bIns="46223"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940" y="8829968"/>
            <a:ext cx="3037840" cy="464820"/>
          </a:xfrm>
          <a:prstGeom prst="rect">
            <a:avLst/>
          </a:prstGeom>
        </p:spPr>
        <p:txBody>
          <a:bodyPr vert="horz" lIns="92446" tIns="46223" rIns="92446" bIns="46223" rtlCol="0" anchor="b"/>
          <a:lstStyle>
            <a:lvl1pPr algn="r">
              <a:defRPr sz="1200"/>
            </a:lvl1pPr>
          </a:lstStyle>
          <a:p>
            <a:pPr>
              <a:defRPr/>
            </a:pPr>
            <a:fld id="{DF89C0AE-FA5D-4CAC-A347-B98AF004D18F}" type="slidenum">
              <a:rPr lang="en-US"/>
              <a:pPr>
                <a:defRPr/>
              </a:pPr>
              <a:t>‹#›</a:t>
            </a:fld>
            <a:endParaRPr lang="en-US"/>
          </a:p>
        </p:txBody>
      </p:sp>
    </p:spTree>
    <p:extLst>
      <p:ext uri="{BB962C8B-B14F-4D97-AF65-F5344CB8AC3E}">
        <p14:creationId xmlns:p14="http://schemas.microsoft.com/office/powerpoint/2010/main" val="36655217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7840"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idx="1"/>
          </p:nvPr>
        </p:nvSpPr>
        <p:spPr>
          <a:xfrm>
            <a:off x="3970940" y="1"/>
            <a:ext cx="3037840" cy="464820"/>
          </a:xfrm>
          <a:prstGeom prst="rect">
            <a:avLst/>
          </a:prstGeom>
        </p:spPr>
        <p:txBody>
          <a:bodyPr vert="horz" lIns="92446" tIns="46223" rIns="92446" bIns="46223" rtlCol="0"/>
          <a:lstStyle>
            <a:lvl1pPr algn="r">
              <a:defRPr sz="1200"/>
            </a:lvl1pPr>
          </a:lstStyle>
          <a:p>
            <a:pPr>
              <a:defRPr/>
            </a:pPr>
            <a:fld id="{D1A9F68A-0DBD-43D5-954F-5B0E34CD104D}" type="datetimeFigureOut">
              <a:rPr lang="en-US"/>
              <a:pPr>
                <a:defRPr/>
              </a:pPr>
              <a:t>3/27/2019</a:t>
            </a:fld>
            <a:endParaRPr lang="en-US"/>
          </a:p>
        </p:txBody>
      </p:sp>
      <p:sp>
        <p:nvSpPr>
          <p:cNvPr id="4" name="Slide Image Placeholder 3"/>
          <p:cNvSpPr>
            <a:spLocks noGrp="1" noRot="1" noChangeAspect="1"/>
          </p:cNvSpPr>
          <p:nvPr>
            <p:ph type="sldImg" idx="2"/>
          </p:nvPr>
        </p:nvSpPr>
        <p:spPr>
          <a:xfrm>
            <a:off x="1181100" y="696913"/>
            <a:ext cx="4649788" cy="3487737"/>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8829968"/>
            <a:ext cx="3037840" cy="464820"/>
          </a:xfrm>
          <a:prstGeom prst="rect">
            <a:avLst/>
          </a:prstGeom>
        </p:spPr>
        <p:txBody>
          <a:bodyPr vert="horz" lIns="92446" tIns="46223" rIns="92446" bIns="4622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40" y="8829968"/>
            <a:ext cx="3037840" cy="464820"/>
          </a:xfrm>
          <a:prstGeom prst="rect">
            <a:avLst/>
          </a:prstGeom>
        </p:spPr>
        <p:txBody>
          <a:bodyPr vert="horz" lIns="92446" tIns="46223" rIns="92446" bIns="46223" rtlCol="0" anchor="b"/>
          <a:lstStyle>
            <a:lvl1pPr algn="r">
              <a:defRPr sz="1200"/>
            </a:lvl1pPr>
          </a:lstStyle>
          <a:p>
            <a:pPr>
              <a:defRPr/>
            </a:pPr>
            <a:fld id="{1B3FFB0F-448F-4553-814C-95956908CAC5}" type="slidenum">
              <a:rPr lang="en-US"/>
              <a:pPr>
                <a:defRPr/>
              </a:pPr>
              <a:t>‹#›</a:t>
            </a:fld>
            <a:endParaRPr lang="en-US"/>
          </a:p>
        </p:txBody>
      </p:sp>
    </p:spTree>
    <p:extLst>
      <p:ext uri="{BB962C8B-B14F-4D97-AF65-F5344CB8AC3E}">
        <p14:creationId xmlns:p14="http://schemas.microsoft.com/office/powerpoint/2010/main" val="261290692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6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E9D18D-4FE8-4E69-AB97-47DCCDB42C71}" type="slidenum">
              <a:rPr lang="en-US" smtClean="0"/>
              <a:pPr/>
              <a:t>1</a:t>
            </a:fld>
            <a:endParaRPr lang="en-US" dirty="0"/>
          </a:p>
        </p:txBody>
      </p:sp>
    </p:spTree>
    <p:extLst>
      <p:ext uri="{BB962C8B-B14F-4D97-AF65-F5344CB8AC3E}">
        <p14:creationId xmlns:p14="http://schemas.microsoft.com/office/powerpoint/2010/main" val="190833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8255B8F1-32C4-4FA6-8475-9736D3D6E897}" type="datetime1">
              <a:rPr lang="en-US"/>
              <a:pPr>
                <a:defRPr/>
              </a:pPr>
              <a:t>3/27/2019</a:t>
            </a:fld>
            <a:endParaRPr lang="en-US"/>
          </a:p>
        </p:txBody>
      </p:sp>
      <p:sp>
        <p:nvSpPr>
          <p:cNvPr id="5" name="Footer Placeholder 4"/>
          <p:cNvSpPr>
            <a:spLocks noGrp="1"/>
          </p:cNvSpPr>
          <p:nvPr>
            <p:ph type="ftr" sz="quarter" idx="11"/>
          </p:nvPr>
        </p:nvSpPr>
        <p:spPr>
          <a:xfrm>
            <a:off x="4114800" y="6477000"/>
            <a:ext cx="289560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1187C20E-1F2E-4809-B9E2-100F2AADB4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493F55A-A4D5-4B86-8122-8AFC95685EE5}"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CE46EEC-13A4-413A-89D0-B2CAFE7902A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E36A766-C7D8-4D98-ACCC-A19565F1367B}"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4BBCCEA-27B6-4C84-9D21-A548A690A64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668B409-A68F-45CE-BA1A-AB9D1DC02882}"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FE4B61-D119-4C2A-B0FD-8BB9E4349C8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290853B-E912-45C7-84AE-E7FB77CE837C}" type="datetime1">
              <a:rPr lang="en-US"/>
              <a:pPr>
                <a:defRPr/>
              </a:pPr>
              <a:t>3/27/2019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4E44AA-0150-4A50-A27C-0310240D412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B179EC6-8B01-4B40-8478-17258611CA64}" type="datetime1">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3821DF-A11E-4644-91CD-53DC8D5D7B6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CF3998C-1701-446A-9C46-D70577BCF9E9}" type="datetime1">
              <a:rPr lang="en-US"/>
              <a:pPr>
                <a:defRPr/>
              </a:pPr>
              <a:t>3/27/2019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4662E9A-6385-4C30-BDC6-E81C10C4227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5C2091E7-AFA4-4D48-BA7B-D775766DCBAE}" type="datetime1">
              <a:rPr lang="en-US"/>
              <a:pPr>
                <a:defRPr/>
              </a:pPr>
              <a:t>3/27/2019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D4E3F67-2221-4A6C-A554-369E8559BB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69363A-8EF7-4FF5-8770-A37D92B16B0D}" type="datetime1">
              <a:rPr lang="en-US"/>
              <a:pPr>
                <a:defRPr/>
              </a:pPr>
              <a:t>3/27/2019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49F8EDC-486C-486D-91C3-F0BB61E194C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9DAF787-0912-409D-AAE9-FD1773A7772B}" type="datetime1">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B9E6279-1404-4E11-81FA-B82ECB6FDC1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1ECAC5-C6B8-433A-9C87-46EDF975B513}" type="datetime1">
              <a:rPr lang="en-US"/>
              <a:pPr>
                <a:defRPr/>
              </a:pPr>
              <a:t>3/27/2019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CBDB8F-D98A-42F3-AE15-FEC73D37FF0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141F0A5-EDB1-44ED-A710-B04655A3E7C2}" type="datetime1">
              <a:rPr lang="en-US"/>
              <a:pPr>
                <a:defRPr/>
              </a:pPr>
              <a:t>3/27/2019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83CEE0F-0A67-4BAA-86C5-A7ABFBF9A640}" type="slidenum">
              <a:rPr lang="en-US"/>
              <a:pPr>
                <a:defRPr/>
              </a:pPr>
              <a:t>‹#›</a:t>
            </a:fld>
            <a:endParaRPr lang="en-US" dirty="0"/>
          </a:p>
        </p:txBody>
      </p:sp>
      <p:sp>
        <p:nvSpPr>
          <p:cNvPr id="7" name="Rectangle 6"/>
          <p:cNvSpPr/>
          <p:nvPr userDrawn="1"/>
        </p:nvSpPr>
        <p:spPr>
          <a:xfrm>
            <a:off x="7620000" y="6248399"/>
            <a:ext cx="1524000" cy="53163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848600" y="5707857"/>
            <a:ext cx="1066800" cy="106680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6978" y="762000"/>
            <a:ext cx="7770043" cy="2362200"/>
          </a:xfrm>
        </p:spPr>
        <p:txBody>
          <a:bodyPr/>
          <a:lstStyle/>
          <a:p>
            <a:pPr eaLnBrk="1" hangingPunct="1"/>
            <a:r>
              <a:rPr lang="en-US" sz="5400" b="1" dirty="0">
                <a:solidFill>
                  <a:srgbClr val="9BBB59">
                    <a:lumMod val="5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Transformers Committee</a:t>
            </a:r>
            <a:br>
              <a:rPr lang="en-US" sz="5400" b="1" dirty="0">
                <a:solidFill>
                  <a:srgbClr val="9BBB59">
                    <a:lumMod val="50000"/>
                  </a:srgb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5400" dirty="0">
                <a:latin typeface="Times New Roman" panose="02020603050405020304" pitchFamily="18" charset="0"/>
                <a:cs typeface="Times New Roman" panose="02020603050405020304" pitchFamily="18" charset="0"/>
              </a:rPr>
              <a:t>Recognition &amp; Awards Luncheon</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876300" y="3962400"/>
            <a:ext cx="7391400" cy="2133600"/>
          </a:xfrm>
        </p:spPr>
        <p:txBody>
          <a:bodyPr rtlCol="0">
            <a:normAutofit fontScale="92500"/>
          </a:bodyPr>
          <a:lstStyle/>
          <a:p>
            <a:pPr lvl="0">
              <a:lnSpc>
                <a:spcPct val="80000"/>
              </a:lnSpc>
              <a:spcBef>
                <a:spcPct val="15000"/>
              </a:spcBef>
              <a:defRPr/>
            </a:pPr>
            <a:r>
              <a:rPr lang="en-US" sz="4400" b="1" dirty="0">
                <a:solidFill>
                  <a:srgbClr val="9BBB59">
                    <a:lumMod val="50000"/>
                  </a:srgbClr>
                </a:solidFill>
                <a:latin typeface="Times New Roman" panose="02020603050405020304" pitchFamily="18" charset="0"/>
                <a:cs typeface="Times New Roman" panose="02020603050405020304" pitchFamily="18" charset="0"/>
              </a:rPr>
              <a:t>Stephen Antosz, Awards Chair</a:t>
            </a:r>
          </a:p>
          <a:p>
            <a:pPr lvl="0">
              <a:lnSpc>
                <a:spcPct val="80000"/>
              </a:lnSpc>
              <a:spcBef>
                <a:spcPct val="15000"/>
              </a:spcBef>
              <a:defRPr/>
            </a:pPr>
            <a:r>
              <a:rPr lang="en-US" sz="4400" b="1" dirty="0">
                <a:solidFill>
                  <a:srgbClr val="9BBB59">
                    <a:lumMod val="50000"/>
                  </a:srgbClr>
                </a:solidFill>
                <a:latin typeface="Times New Roman" panose="02020603050405020304" pitchFamily="18" charset="0"/>
                <a:cs typeface="Times New Roman" panose="02020603050405020304" pitchFamily="18" charset="0"/>
              </a:rPr>
              <a:t>Anaheim, CA</a:t>
            </a:r>
          </a:p>
          <a:p>
            <a:pPr lvl="0">
              <a:lnSpc>
                <a:spcPct val="80000"/>
              </a:lnSpc>
              <a:spcBef>
                <a:spcPct val="15000"/>
              </a:spcBef>
              <a:defRPr/>
            </a:pPr>
            <a:r>
              <a:rPr lang="en-US" sz="4400" b="1" dirty="0">
                <a:solidFill>
                  <a:srgbClr val="9BBB59">
                    <a:lumMod val="50000"/>
                  </a:srgbClr>
                </a:solidFill>
                <a:latin typeface="Times New Roman" panose="02020603050405020304" pitchFamily="18" charset="0"/>
                <a:cs typeface="Times New Roman" panose="02020603050405020304" pitchFamily="18" charset="0"/>
              </a:rPr>
              <a:t>March 26, 2019</a:t>
            </a:r>
          </a:p>
          <a:p>
            <a:pPr eaLnBrk="1" fontAlgn="auto" hangingPunct="1">
              <a:spcAft>
                <a:spcPts val="0"/>
              </a:spcAft>
              <a:buFont typeface="Arial" pitchFamily="34" charset="0"/>
              <a:buNone/>
              <a:defRPr/>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45135504-A795-49E7-B3EC-537AD170FF4E}"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808038"/>
          </a:xfrm>
        </p:spPr>
        <p:txBody>
          <a:bodyPr/>
          <a:lstStyle/>
          <a:p>
            <a:pPr lvl="2" eaLnBrk="1" hangingPunct="1"/>
            <a:r>
              <a:rPr lang="en-US" sz="4800" dirty="0">
                <a:latin typeface="Times New Roman" panose="02020603050405020304" pitchFamily="18" charset="0"/>
                <a:cs typeface="Times New Roman" panose="02020603050405020304" pitchFamily="18" charset="0"/>
              </a:rPr>
              <a:t>In Memoriam: Walter </a:t>
            </a:r>
            <a:r>
              <a:rPr lang="en-US" sz="4800" dirty="0" err="1" smtClean="0">
                <a:latin typeface="Times New Roman" panose="02020603050405020304" pitchFamily="18" charset="0"/>
                <a:cs typeface="Times New Roman" panose="02020603050405020304" pitchFamily="18" charset="0"/>
              </a:rPr>
              <a:t>Seitlinger</a:t>
            </a:r>
            <a:endParaRPr lang="en-US" sz="4800" dirty="0">
              <a:latin typeface="Times New Roman" panose="02020603050405020304" pitchFamily="18" charset="0"/>
              <a:cs typeface="Times New Roman" panose="02020603050405020304" pitchFamily="18" charset="0"/>
            </a:endParaRPr>
          </a:p>
        </p:txBody>
      </p:sp>
      <p:sp>
        <p:nvSpPr>
          <p:cNvPr id="4099" name="Content Placeholder 2"/>
          <p:cNvSpPr>
            <a:spLocks noGrp="1"/>
          </p:cNvSpPr>
          <p:nvPr>
            <p:ph idx="1"/>
          </p:nvPr>
        </p:nvSpPr>
        <p:spPr>
          <a:xfrm>
            <a:off x="381000" y="1371600"/>
            <a:ext cx="8458200" cy="4800600"/>
          </a:xfrm>
        </p:spPr>
        <p:txBody>
          <a:bodyPr/>
          <a:lstStyle/>
          <a:p>
            <a:pPr marL="0" indent="0">
              <a:buNone/>
            </a:pPr>
            <a:r>
              <a:rPr lang="en-US" sz="2000" dirty="0">
                <a:latin typeface="Times New Roman" panose="02020603050405020304" pitchFamily="18" charset="0"/>
                <a:cs typeface="Times New Roman" panose="02020603050405020304" pitchFamily="18" charset="0"/>
              </a:rPr>
              <a:t>Walter began his career at ELIN Transformers in Austria, and VA TECH Peebles Transformers Ltd </a:t>
            </a:r>
            <a:r>
              <a:rPr lang="en-US" sz="2000" dirty="0" smtClean="0">
                <a:latin typeface="Times New Roman" panose="02020603050405020304" pitchFamily="18" charset="0"/>
                <a:cs typeface="Times New Roman" panose="02020603050405020304" pitchFamily="18" charset="0"/>
              </a:rPr>
              <a:t>in </a:t>
            </a:r>
            <a:r>
              <a:rPr lang="en-US" sz="2000" dirty="0">
                <a:latin typeface="Times New Roman" panose="02020603050405020304" pitchFamily="18" charset="0"/>
                <a:cs typeface="Times New Roman" panose="02020603050405020304" pitchFamily="18" charset="0"/>
              </a:rPr>
              <a:t>Edinburgh, UK.  As </a:t>
            </a:r>
            <a:r>
              <a:rPr lang="en-US" sz="2000" dirty="0" smtClean="0">
                <a:latin typeface="Times New Roman" panose="02020603050405020304" pitchFamily="18" charset="0"/>
                <a:cs typeface="Times New Roman" panose="02020603050405020304" pitchFamily="18" charset="0"/>
              </a:rPr>
              <a:t>engineer and </a:t>
            </a:r>
            <a:r>
              <a:rPr lang="en-US" sz="2000" dirty="0">
                <a:latin typeface="Times New Roman" panose="02020603050405020304" pitchFamily="18" charset="0"/>
                <a:cs typeface="Times New Roman" panose="02020603050405020304" pitchFamily="18" charset="0"/>
              </a:rPr>
              <a:t>head of R&amp;D, Walter served as CEO of VA TECH Peebles Transformers Ltd </a:t>
            </a:r>
            <a:r>
              <a:rPr lang="en-US" sz="2000" dirty="0" smtClean="0">
                <a:latin typeface="Times New Roman" panose="02020603050405020304" pitchFamily="18" charset="0"/>
                <a:cs typeface="Times New Roman" panose="02020603050405020304" pitchFamily="18" charset="0"/>
              </a:rPr>
              <a:t>2002-2004 </a:t>
            </a:r>
            <a:r>
              <a:rPr lang="en-US" sz="2000" dirty="0">
                <a:latin typeface="Times New Roman" panose="02020603050405020304" pitchFamily="18" charset="0"/>
                <a:cs typeface="Times New Roman" panose="02020603050405020304" pitchFamily="18" charset="0"/>
              </a:rPr>
              <a:t>before he founded his own engineering company.  Walter held several patents and his R&amp;D work focused on development of models for mechanical winding oscillations and investigations on resonance </a:t>
            </a:r>
            <a:r>
              <a:rPr lang="en-US" sz="2000" dirty="0" smtClean="0">
                <a:latin typeface="Times New Roman" panose="02020603050405020304" pitchFamily="18" charset="0"/>
                <a:cs typeface="Times New Roman" panose="02020603050405020304" pitchFamily="18" charset="0"/>
              </a:rPr>
              <a:t>behavior.  </a:t>
            </a:r>
            <a:r>
              <a:rPr lang="en-US" sz="2000" dirty="0">
                <a:latin typeface="Times New Roman" panose="02020603050405020304" pitchFamily="18" charset="0"/>
                <a:cs typeface="Times New Roman" panose="02020603050405020304" pitchFamily="18" charset="0"/>
              </a:rPr>
              <a:t>He contributed to </a:t>
            </a:r>
            <a:r>
              <a:rPr lang="en-US" sz="2000" dirty="0" smtClean="0">
                <a:latin typeface="Times New Roman" panose="02020603050405020304" pitchFamily="18" charset="0"/>
                <a:cs typeface="Times New Roman" panose="02020603050405020304" pitchFamily="18" charset="0"/>
              </a:rPr>
              <a:t>IEEE &amp; </a:t>
            </a:r>
            <a:r>
              <a:rPr lang="en-US" sz="2000" dirty="0">
                <a:latin typeface="Times New Roman" panose="02020603050405020304" pitchFamily="18" charset="0"/>
                <a:cs typeface="Times New Roman" panose="02020603050405020304" pitchFamily="18" charset="0"/>
              </a:rPr>
              <a:t>CIGRE where he published several remarkable papers. </a:t>
            </a:r>
            <a:r>
              <a:rPr lang="en-US" sz="2000" dirty="0" smtClean="0">
                <a:latin typeface="Times New Roman" panose="02020603050405020304" pitchFamily="18" charset="0"/>
                <a:cs typeface="Times New Roman" panose="02020603050405020304" pitchFamily="18" charset="0"/>
              </a:rPr>
              <a:t>He </a:t>
            </a:r>
            <a:r>
              <a:rPr lang="en-US" sz="2000" dirty="0">
                <a:latin typeface="Times New Roman" panose="02020603050405020304" pitchFamily="18" charset="0"/>
                <a:cs typeface="Times New Roman" panose="02020603050405020304" pitchFamily="18" charset="0"/>
              </a:rPr>
              <a:t>contributed to the first IEEE Guide for Application, Specification and Testing of Phase-Shifting Transformers C57.135, and at CIGRE with “Phase shifting transformers. Discussion of specific characteristics” in 1998. One of his noteworthy achievements was his leading role in the development of the world’s first 525 kV phase shifting transformers in 1996. </a:t>
            </a:r>
            <a:r>
              <a:rPr lang="en-US" sz="2000" dirty="0" smtClean="0">
                <a:latin typeface="Times New Roman" panose="02020603050405020304" pitchFamily="18" charset="0"/>
                <a:cs typeface="Times New Roman" panose="02020603050405020304" pitchFamily="18" charset="0"/>
              </a:rPr>
              <a:t>Walter </a:t>
            </a:r>
            <a:r>
              <a:rPr lang="en-US" sz="2000" dirty="0">
                <a:latin typeface="Times New Roman" panose="02020603050405020304" pitchFamily="18" charset="0"/>
                <a:cs typeface="Times New Roman" panose="02020603050405020304" pitchFamily="18" charset="0"/>
              </a:rPr>
              <a:t>received a prize paper award </a:t>
            </a:r>
            <a:r>
              <a:rPr lang="en-US" sz="2000" dirty="0" smtClean="0">
                <a:latin typeface="Times New Roman" panose="02020603050405020304" pitchFamily="18" charset="0"/>
                <a:cs typeface="Times New Roman" panose="02020603050405020304" pitchFamily="18" charset="0"/>
              </a:rPr>
              <a:t>from the IEEE-PES </a:t>
            </a:r>
            <a:r>
              <a:rPr lang="en-US" sz="2000" dirty="0">
                <a:latin typeface="Times New Roman" panose="02020603050405020304" pitchFamily="18" charset="0"/>
                <a:cs typeface="Times New Roman" panose="02020603050405020304" pitchFamily="18" charset="0"/>
              </a:rPr>
              <a:t>Transformers Committee coauthored </a:t>
            </a:r>
            <a:r>
              <a:rPr lang="en-US" sz="2000" dirty="0" smtClean="0">
                <a:latin typeface="Times New Roman" panose="02020603050405020304" pitchFamily="18" charset="0"/>
                <a:cs typeface="Times New Roman" panose="02020603050405020304" pitchFamily="18" charset="0"/>
              </a:rPr>
              <a:t>with </a:t>
            </a:r>
            <a:r>
              <a:rPr lang="en-US" sz="2000" dirty="0">
                <a:latin typeface="Times New Roman" panose="02020603050405020304" pitchFamily="18" charset="0"/>
                <a:cs typeface="Times New Roman" panose="02020603050405020304" pitchFamily="18" charset="0"/>
              </a:rPr>
              <a:t>H. </a:t>
            </a:r>
            <a:r>
              <a:rPr lang="en-US" sz="2000" dirty="0" err="1">
                <a:latin typeface="Times New Roman" panose="02020603050405020304" pitchFamily="18" charset="0"/>
                <a:cs typeface="Times New Roman" panose="02020603050405020304" pitchFamily="18" charset="0"/>
              </a:rPr>
              <a:t>Foschum</a:t>
            </a:r>
            <a:r>
              <a:rPr lang="en-US" sz="2000" dirty="0">
                <a:latin typeface="Times New Roman" panose="02020603050405020304" pitchFamily="18" charset="0"/>
                <a:cs typeface="Times New Roman" panose="02020603050405020304" pitchFamily="18" charset="0"/>
              </a:rPr>
              <a:t>, Loren B Wagenaar, and Jeff </a:t>
            </a:r>
            <a:r>
              <a:rPr lang="en-US" sz="2000" dirty="0" err="1">
                <a:latin typeface="Times New Roman" panose="02020603050405020304" pitchFamily="18" charset="0"/>
                <a:cs typeface="Times New Roman" panose="02020603050405020304" pitchFamily="18" charset="0"/>
              </a:rPr>
              <a:t>Fleemann</a:t>
            </a:r>
            <a:r>
              <a:rPr lang="en-US" sz="2000" dirty="0">
                <a:latin typeface="Times New Roman" panose="02020603050405020304" pitchFamily="18" charset="0"/>
                <a:cs typeface="Times New Roman" panose="02020603050405020304" pitchFamily="18" charset="0"/>
              </a:rPr>
              <a:t> for the Investigation of an EHV Autotransformer Tested with Open and Arrester Terminated Terminals in 1996.</a:t>
            </a: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solidFill>
                  <a:prstClr val="black">
                    <a:tint val="75000"/>
                  </a:prstClr>
                </a:solidFill>
              </a:rPr>
              <a:pPr>
                <a:defRPr/>
              </a:pPr>
              <a:t>10</a:t>
            </a:fld>
            <a:endParaRPr lang="en-US" dirty="0">
              <a:solidFill>
                <a:prstClr val="black">
                  <a:tint val="75000"/>
                </a:prstClr>
              </a:solidFill>
            </a:endParaRPr>
          </a:p>
        </p:txBody>
      </p:sp>
    </p:spTree>
    <p:extLst>
      <p:ext uri="{BB962C8B-B14F-4D97-AF65-F5344CB8AC3E}">
        <p14:creationId xmlns:p14="http://schemas.microsoft.com/office/powerpoint/2010/main" val="797062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808038"/>
          </a:xfrm>
        </p:spPr>
        <p:txBody>
          <a:bodyPr/>
          <a:lstStyle/>
          <a:p>
            <a:pPr eaLnBrk="1" hangingPunct="1"/>
            <a:r>
              <a:rPr lang="en-US" dirty="0" smtClean="0">
                <a:latin typeface="Times New Roman" panose="02020603050405020304" pitchFamily="18" charset="0"/>
                <a:cs typeface="Times New Roman" panose="02020603050405020304" pitchFamily="18" charset="0"/>
              </a:rPr>
              <a:t>Tribute </a:t>
            </a:r>
            <a:r>
              <a:rPr lang="en-US" dirty="0">
                <a:latin typeface="Times New Roman" panose="02020603050405020304" pitchFamily="18" charset="0"/>
                <a:cs typeface="Times New Roman" panose="02020603050405020304" pitchFamily="18" charset="0"/>
              </a:rPr>
              <a:t>to Walter </a:t>
            </a:r>
            <a:r>
              <a:rPr lang="en-US" dirty="0" err="1">
                <a:latin typeface="Times New Roman" panose="02020603050405020304" pitchFamily="18" charset="0"/>
                <a:cs typeface="Times New Roman" panose="02020603050405020304" pitchFamily="18" charset="0"/>
              </a:rPr>
              <a:t>Seitlinger</a:t>
            </a:r>
            <a:endParaRPr lang="en-US" dirty="0">
              <a:latin typeface="Times New Roman" panose="02020603050405020304" pitchFamily="18" charset="0"/>
              <a:cs typeface="Times New Roman" panose="02020603050405020304" pitchFamily="18" charset="0"/>
            </a:endParaRPr>
          </a:p>
        </p:txBody>
      </p:sp>
      <p:sp>
        <p:nvSpPr>
          <p:cNvPr id="4099" name="Content Placeholder 2"/>
          <p:cNvSpPr>
            <a:spLocks noGrp="1"/>
          </p:cNvSpPr>
          <p:nvPr>
            <p:ph idx="1"/>
          </p:nvPr>
        </p:nvSpPr>
        <p:spPr>
          <a:xfrm>
            <a:off x="457200" y="1447800"/>
            <a:ext cx="8229600" cy="4800600"/>
          </a:xfrm>
        </p:spPr>
        <p:txBody>
          <a:bodyPr/>
          <a:lstStyle/>
          <a:p>
            <a:pPr marL="0" indent="0">
              <a:buNone/>
            </a:pPr>
            <a:r>
              <a:rPr lang="en-US" sz="2400" dirty="0">
                <a:latin typeface="Times New Roman" panose="02020603050405020304" pitchFamily="18" charset="0"/>
                <a:cs typeface="Times New Roman" panose="02020603050405020304" pitchFamily="18" charset="0"/>
              </a:rPr>
              <a:t> </a:t>
            </a:r>
            <a:r>
              <a:rPr lang="en-US" sz="3600" u="sng" dirty="0" smtClean="0">
                <a:latin typeface="Times New Roman" panose="02020603050405020304" pitchFamily="18" charset="0"/>
                <a:cs typeface="Times New Roman" panose="02020603050405020304" pitchFamily="18" charset="0"/>
              </a:rPr>
              <a:t>Ewald </a:t>
            </a:r>
            <a:r>
              <a:rPr lang="en-US" sz="3600" u="sng" dirty="0">
                <a:latin typeface="Times New Roman" panose="02020603050405020304" pitchFamily="18" charset="0"/>
                <a:cs typeface="Times New Roman" panose="02020603050405020304" pitchFamily="18" charset="0"/>
              </a:rPr>
              <a:t>Schweiger</a:t>
            </a:r>
            <a:r>
              <a:rPr lang="en-US" sz="3600" dirty="0">
                <a:latin typeface="Times New Roman" panose="02020603050405020304" pitchFamily="18" charset="0"/>
                <a:cs typeface="Times New Roman" panose="02020603050405020304" pitchFamily="18" charset="0"/>
              </a:rPr>
              <a:t> - With great sadness I have to share with you the sudden passing of my former colleague, brilliant engineer, and magnificent man Walter </a:t>
            </a:r>
            <a:r>
              <a:rPr lang="en-US" sz="3600" dirty="0" err="1">
                <a:latin typeface="Times New Roman" panose="02020603050405020304" pitchFamily="18" charset="0"/>
                <a:cs typeface="Times New Roman" panose="02020603050405020304" pitchFamily="18" charset="0"/>
              </a:rPr>
              <a:t>Seitlinger</a:t>
            </a:r>
            <a:r>
              <a:rPr lang="en-US" sz="3600" dirty="0">
                <a:latin typeface="Times New Roman" panose="02020603050405020304" pitchFamily="18" charset="0"/>
                <a:cs typeface="Times New Roman" panose="02020603050405020304" pitchFamily="18" charset="0"/>
              </a:rPr>
              <a:t>.  Our thoughts are with his wife, children, and family members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11</a:t>
            </a:fld>
            <a:endParaRPr lang="en-US" dirty="0"/>
          </a:p>
        </p:txBody>
      </p:sp>
    </p:spTree>
    <p:extLst>
      <p:ext uri="{BB962C8B-B14F-4D97-AF65-F5344CB8AC3E}">
        <p14:creationId xmlns:p14="http://schemas.microsoft.com/office/powerpoint/2010/main" val="4284306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Outstanding Service Awards</a:t>
            </a: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381000" y="1417638"/>
            <a:ext cx="8305800" cy="4708525"/>
          </a:xfrm>
        </p:spPr>
        <p:txBody>
          <a:bodyPr/>
          <a:lstStyle/>
          <a:p>
            <a:pPr marL="114300" indent="0">
              <a:buNone/>
            </a:pPr>
            <a:r>
              <a:rPr lang="en-US" sz="3400" u="sng" dirty="0">
                <a:latin typeface="Times New Roman" panose="02020603050405020304" pitchFamily="18" charset="0"/>
                <a:cs typeface="Times New Roman" panose="02020603050405020304" pitchFamily="18" charset="0"/>
              </a:rPr>
              <a:t>For long-term commitment, dedication, and contributions to the Transformers Committee.</a:t>
            </a:r>
          </a:p>
          <a:p>
            <a:pPr marL="114300" indent="0">
              <a:buNone/>
            </a:pPr>
            <a:endParaRPr lang="en-US" sz="1400" u="sng" dirty="0">
              <a:latin typeface="Times New Roman" panose="02020603050405020304" pitchFamily="18" charset="0"/>
              <a:cs typeface="Times New Roman" panose="02020603050405020304" pitchFamily="18" charset="0"/>
            </a:endParaRPr>
          </a:p>
          <a:p>
            <a:pPr marL="114300" indent="0">
              <a:buNone/>
            </a:pPr>
            <a:r>
              <a:rPr lang="en-US" sz="4000" dirty="0">
                <a:latin typeface="Times New Roman" panose="02020603050405020304" pitchFamily="18" charset="0"/>
                <a:cs typeface="Times New Roman" panose="02020603050405020304" pitchFamily="18" charset="0"/>
              </a:rPr>
              <a:t>	</a:t>
            </a:r>
          </a:p>
          <a:p>
            <a:pPr marL="0" indent="0">
              <a:buNone/>
            </a:pPr>
            <a:endParaRPr lang="en-US"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12</a:t>
            </a:fld>
            <a:endParaRPr lang="en-US" dirty="0"/>
          </a:p>
        </p:txBody>
      </p:sp>
    </p:spTree>
    <p:extLst>
      <p:ext uri="{BB962C8B-B14F-4D97-AF65-F5344CB8AC3E}">
        <p14:creationId xmlns:p14="http://schemas.microsoft.com/office/powerpoint/2010/main" val="427586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Outstanding Service Awards</a:t>
            </a: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381000" y="1417638"/>
            <a:ext cx="8305800" cy="4708525"/>
          </a:xfrm>
        </p:spPr>
        <p:txBody>
          <a:bodyPr/>
          <a:lstStyle/>
          <a:p>
            <a:pPr marL="114300" indent="0">
              <a:buNone/>
            </a:pPr>
            <a:r>
              <a:rPr lang="en-US" sz="3400" u="sng" dirty="0">
                <a:latin typeface="Times New Roman" panose="02020603050405020304" pitchFamily="18" charset="0"/>
                <a:cs typeface="Times New Roman" panose="02020603050405020304" pitchFamily="18" charset="0"/>
              </a:rPr>
              <a:t>For long-term commitment, dedication, and contributions to the Transformers Committee.</a:t>
            </a:r>
          </a:p>
          <a:p>
            <a:pPr marL="114300" indent="0">
              <a:buNone/>
            </a:pPr>
            <a:endParaRPr lang="en-US" sz="1400" u="sng" dirty="0">
              <a:latin typeface="Times New Roman" panose="02020603050405020304" pitchFamily="18" charset="0"/>
              <a:cs typeface="Times New Roman" panose="02020603050405020304" pitchFamily="18" charset="0"/>
            </a:endParaRPr>
          </a:p>
          <a:p>
            <a:pPr marL="114300" indent="0">
              <a:buNone/>
            </a:pPr>
            <a:r>
              <a:rPr lang="en-US" sz="4800" dirty="0">
                <a:latin typeface="Times New Roman" panose="02020603050405020304" pitchFamily="18" charset="0"/>
                <a:cs typeface="Times New Roman" panose="02020603050405020304" pitchFamily="18" charset="0"/>
              </a:rPr>
              <a:t>Ross McTaggart	</a:t>
            </a:r>
            <a:r>
              <a:rPr lang="en-US" sz="4800" dirty="0" smtClean="0">
                <a:latin typeface="Times New Roman" panose="02020603050405020304" pitchFamily="18" charset="0"/>
                <a:cs typeface="Times New Roman" panose="02020603050405020304" pitchFamily="18" charset="0"/>
              </a:rPr>
              <a:t>Don </a:t>
            </a:r>
            <a:r>
              <a:rPr lang="en-US" sz="4800" dirty="0">
                <a:latin typeface="Times New Roman" panose="02020603050405020304" pitchFamily="18" charset="0"/>
                <a:cs typeface="Times New Roman" panose="02020603050405020304" pitchFamily="18" charset="0"/>
              </a:rPr>
              <a:t>Platts Bertrand Poulin	Pierre Riffon</a:t>
            </a:r>
            <a:endParaRPr lang="en-US" sz="4800" b="1" dirty="0">
              <a:latin typeface="Times New Roman" panose="02020603050405020304" pitchFamily="18" charset="0"/>
              <a:cs typeface="Times New Roman" panose="02020603050405020304" pitchFamily="18" charset="0"/>
            </a:endParaRPr>
          </a:p>
          <a:p>
            <a:pPr marL="114300" indent="0">
              <a:buNone/>
            </a:pPr>
            <a:r>
              <a:rPr lang="en-US" sz="4000" dirty="0">
                <a:latin typeface="Times New Roman" panose="02020603050405020304" pitchFamily="18" charset="0"/>
                <a:cs typeface="Times New Roman" panose="02020603050405020304" pitchFamily="18" charset="0"/>
              </a:rPr>
              <a:t>		</a:t>
            </a:r>
          </a:p>
          <a:p>
            <a:pPr marL="0" indent="0">
              <a:buNone/>
            </a:pPr>
            <a:endParaRPr lang="en-US"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13</a:t>
            </a:fld>
            <a:endParaRPr lang="en-US" dirty="0"/>
          </a:p>
        </p:txBody>
      </p:sp>
    </p:spTree>
    <p:extLst>
      <p:ext uri="{BB962C8B-B14F-4D97-AF65-F5344CB8AC3E}">
        <p14:creationId xmlns:p14="http://schemas.microsoft.com/office/powerpoint/2010/main" val="17654196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General Service Awards</a:t>
            </a: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381000" y="1600200"/>
            <a:ext cx="8305800" cy="4525963"/>
          </a:xfrm>
        </p:spPr>
        <p:txBody>
          <a:bodyPr/>
          <a:lstStyle/>
          <a:p>
            <a:pPr marL="114300" indent="0">
              <a:buNone/>
            </a:pPr>
            <a:r>
              <a:rPr lang="en-US" sz="3400" u="sng" dirty="0">
                <a:latin typeface="Times New Roman" panose="02020603050405020304" pitchFamily="18" charset="0"/>
                <a:cs typeface="Times New Roman" panose="02020603050405020304" pitchFamily="18" charset="0"/>
              </a:rPr>
              <a:t>Outgoing Subcommittee Chair:</a:t>
            </a:r>
          </a:p>
          <a:p>
            <a:pPr marL="114300" indent="0">
              <a:buNone/>
            </a:pPr>
            <a:endParaRPr lang="en-US" sz="1400" u="sng" dirty="0">
              <a:latin typeface="Times New Roman" panose="02020603050405020304" pitchFamily="18" charset="0"/>
              <a:cs typeface="Times New Roman" panose="02020603050405020304" pitchFamily="18" charset="0"/>
            </a:endParaRPr>
          </a:p>
          <a:p>
            <a:pPr marL="571500" indent="-457200"/>
            <a:r>
              <a:rPr lang="en-US" sz="3400" dirty="0">
                <a:latin typeface="Times New Roman" panose="02020603050405020304" pitchFamily="18" charset="0"/>
                <a:cs typeface="Times New Roman" panose="02020603050405020304" pitchFamily="18" charset="0"/>
              </a:rPr>
              <a:t>Dan Mulkey, Subsurface Transformers and Network Protectors </a:t>
            </a:r>
            <a:r>
              <a:rPr lang="en-US" sz="3400" dirty="0" smtClean="0">
                <a:latin typeface="Times New Roman" panose="02020603050405020304" pitchFamily="18" charset="0"/>
                <a:cs typeface="Times New Roman" panose="02020603050405020304" pitchFamily="18" charset="0"/>
              </a:rPr>
              <a:t>SC  (STNP)</a:t>
            </a:r>
            <a:endParaRPr lang="en-US" sz="3400" b="1"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14</a:t>
            </a:fld>
            <a:endParaRPr lang="en-US" dirty="0"/>
          </a:p>
        </p:txBody>
      </p:sp>
    </p:spTree>
    <p:extLst>
      <p:ext uri="{BB962C8B-B14F-4D97-AF65-F5344CB8AC3E}">
        <p14:creationId xmlns:p14="http://schemas.microsoft.com/office/powerpoint/2010/main" val="825843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IEEE Fellow Recognition</a:t>
            </a: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381000" y="1417638"/>
            <a:ext cx="8305800" cy="4708525"/>
          </a:xfrm>
        </p:spPr>
        <p:txBody>
          <a:bodyPr/>
          <a:lstStyle/>
          <a:p>
            <a:pPr marL="0" indent="0">
              <a:buNone/>
            </a:pPr>
            <a:r>
              <a:rPr lang="en-US" sz="2800" dirty="0" smtClean="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IEEE Grade of Fellow is conferred by the IEEE Board of Directors upon a person with an outstanding record of accomplishments in any of the IEEE fields of interest. The total number selected in any one year cannot exceed one-tenth of </a:t>
            </a:r>
            <a:r>
              <a:rPr lang="en-US" sz="2800" dirty="0" smtClean="0">
                <a:latin typeface="Times New Roman" panose="02020603050405020304" pitchFamily="18" charset="0"/>
                <a:cs typeface="Times New Roman" panose="02020603050405020304" pitchFamily="18" charset="0"/>
              </a:rPr>
              <a:t>one-percent </a:t>
            </a:r>
            <a:r>
              <a:rPr lang="en-US" sz="2800" dirty="0">
                <a:latin typeface="Times New Roman" panose="02020603050405020304" pitchFamily="18" charset="0"/>
                <a:cs typeface="Times New Roman" panose="02020603050405020304" pitchFamily="18" charset="0"/>
              </a:rPr>
              <a:t>of the total voting membership. IEEE Fellow is the highest grade of membership and is recognized by the technical community as a prestigious honor and an important career achievement</a:t>
            </a:r>
            <a:r>
              <a:rPr lang="en-US" sz="2800" dirty="0" smtClean="0">
                <a:latin typeface="Times New Roman" panose="02020603050405020304" pitchFamily="18" charset="0"/>
                <a:cs typeface="Times New Roman" panose="02020603050405020304" pitchFamily="18" charset="0"/>
              </a:rPr>
              <a:t>.</a:t>
            </a:r>
            <a:endParaRPr lang="en-US" sz="2800" u="sng"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15</a:t>
            </a:fld>
            <a:endParaRPr lang="en-US" dirty="0"/>
          </a:p>
        </p:txBody>
      </p:sp>
    </p:spTree>
    <p:extLst>
      <p:ext uri="{BB962C8B-B14F-4D97-AF65-F5344CB8AC3E}">
        <p14:creationId xmlns:p14="http://schemas.microsoft.com/office/powerpoint/2010/main" val="37006139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IEEE Fellow Recognition</a:t>
            </a: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381000" y="1295400"/>
            <a:ext cx="8305800" cy="4708525"/>
          </a:xfrm>
        </p:spPr>
        <p:txBody>
          <a:bodyPr/>
          <a:lstStyle/>
          <a:p>
            <a:pPr marL="114300" indent="0" algn="ctr">
              <a:buNone/>
            </a:pPr>
            <a:r>
              <a:rPr lang="en-US" sz="7200" u="sng" dirty="0">
                <a:latin typeface="Times New Roman" panose="02020603050405020304" pitchFamily="18" charset="0"/>
                <a:cs typeface="Times New Roman" panose="02020603050405020304" pitchFamily="18" charset="0"/>
              </a:rPr>
              <a:t>Patrick McShane</a:t>
            </a:r>
          </a:p>
          <a:p>
            <a:pPr marL="0" indent="0">
              <a:buNone/>
            </a:pPr>
            <a:r>
              <a:rPr lang="en-US" sz="2000" dirty="0" smtClean="0">
                <a:latin typeface="Times New Roman" panose="02020603050405020304" pitchFamily="18" charset="0"/>
                <a:cs typeface="Times New Roman" panose="02020603050405020304" pitchFamily="18" charset="0"/>
              </a:rPr>
              <a:t>Piscataway</a:t>
            </a:r>
            <a:r>
              <a:rPr lang="en-US" sz="2000" dirty="0">
                <a:latin typeface="Times New Roman" panose="02020603050405020304" pitchFamily="18" charset="0"/>
                <a:cs typeface="Times New Roman" panose="02020603050405020304" pitchFamily="18" charset="0"/>
              </a:rPr>
              <a:t>, New Jersey, January 2019 : Charles Patrick McShane, from Northbrook, Illinois, has been named an IEEE Fellow, being recognized: </a:t>
            </a:r>
          </a:p>
          <a:p>
            <a:pPr marL="0" indent="0">
              <a:buNone/>
            </a:pPr>
            <a:r>
              <a:rPr lang="en-US" sz="2000" dirty="0">
                <a:latin typeface="Times New Roman" panose="02020603050405020304" pitchFamily="18" charset="0"/>
                <a:cs typeface="Times New Roman" panose="02020603050405020304" pitchFamily="18" charset="0"/>
              </a:rPr>
              <a:t> </a:t>
            </a:r>
          </a:p>
          <a:p>
            <a:pPr marL="0" indent="0" algn="ctr">
              <a:buNone/>
            </a:pPr>
            <a:r>
              <a:rPr lang="en-US" sz="2800" b="1" i="1" dirty="0">
                <a:latin typeface="Times New Roman" panose="02020603050405020304" pitchFamily="18" charset="0"/>
                <a:cs typeface="Times New Roman" panose="02020603050405020304" pitchFamily="18" charset="0"/>
              </a:rPr>
              <a:t>for leadership in safety, performance, and sustainability of power </a:t>
            </a:r>
            <a:r>
              <a:rPr lang="en-US" sz="2800" b="1" i="1" dirty="0" smtClean="0">
                <a:latin typeface="Times New Roman" panose="02020603050405020304" pitchFamily="18" charset="0"/>
                <a:cs typeface="Times New Roman" panose="02020603050405020304" pitchFamily="18" charset="0"/>
              </a:rPr>
              <a:t>transformers</a:t>
            </a:r>
            <a:endParaRPr lang="en-US" sz="2800" dirty="0" smtClean="0">
              <a:latin typeface="Times New Roman" panose="02020603050405020304" pitchFamily="18" charset="0"/>
              <a:cs typeface="Times New Roman" panose="02020603050405020304" pitchFamily="18" charset="0"/>
            </a:endParaRPr>
          </a:p>
          <a:p>
            <a:pPr marL="0" indent="0">
              <a:buNone/>
            </a:pPr>
            <a:endParaRPr lang="en-US" sz="1800" u="sng" dirty="0">
              <a:latin typeface="Times New Roman" panose="02020603050405020304" pitchFamily="18" charset="0"/>
              <a:cs typeface="Times New Roman" panose="02020603050405020304" pitchFamily="18" charset="0"/>
            </a:endParaRPr>
          </a:p>
          <a:p>
            <a:pPr marL="0" indent="0">
              <a:buNone/>
            </a:pPr>
            <a:endParaRPr lang="en-US" sz="1800" u="sng" dirty="0">
              <a:latin typeface="Times New Roman" panose="02020603050405020304" pitchFamily="18" charset="0"/>
              <a:cs typeface="Times New Roman" panose="02020603050405020304" pitchFamily="18" charset="0"/>
            </a:endParaRPr>
          </a:p>
          <a:p>
            <a:pPr marL="114300" indent="0">
              <a:buNone/>
            </a:pPr>
            <a:r>
              <a:rPr lang="en-US" sz="1800" dirty="0">
                <a:latin typeface="Times New Roman" panose="02020603050405020304" pitchFamily="18" charset="0"/>
                <a:cs typeface="Times New Roman" panose="02020603050405020304" pitchFamily="18" charset="0"/>
              </a:rPr>
              <a:t>(This award was </a:t>
            </a:r>
            <a:r>
              <a:rPr lang="en-US" sz="1800" dirty="0" smtClean="0">
                <a:latin typeface="Times New Roman" panose="02020603050405020304" pitchFamily="18" charset="0"/>
                <a:cs typeface="Times New Roman" panose="02020603050405020304" pitchFamily="18" charset="0"/>
              </a:rPr>
              <a:t>to </a:t>
            </a:r>
            <a:r>
              <a:rPr lang="en-US" sz="1800" dirty="0">
                <a:latin typeface="Times New Roman" panose="02020603050405020304" pitchFamily="18" charset="0"/>
                <a:cs typeface="Times New Roman" panose="02020603050405020304" pitchFamily="18" charset="0"/>
              </a:rPr>
              <a:t>be presented to Patrick by IEEE at the General Meeting, but he preferred to receive it here </a:t>
            </a:r>
            <a:r>
              <a:rPr lang="en-US" sz="1800" dirty="0" smtClean="0">
                <a:latin typeface="Times New Roman" panose="02020603050405020304" pitchFamily="18" charset="0"/>
                <a:cs typeface="Times New Roman" panose="02020603050405020304" pitchFamily="18" charset="0"/>
              </a:rPr>
              <a:t>at the Transformers Committee in </a:t>
            </a:r>
            <a:r>
              <a:rPr lang="en-US" sz="1800" dirty="0">
                <a:latin typeface="Times New Roman" panose="02020603050405020304" pitchFamily="18" charset="0"/>
                <a:cs typeface="Times New Roman" panose="02020603050405020304" pitchFamily="18" charset="0"/>
              </a:rPr>
              <a:t>front of </a:t>
            </a:r>
            <a:r>
              <a:rPr lang="en-US" sz="1800" dirty="0" smtClean="0">
                <a:latin typeface="Times New Roman" panose="02020603050405020304" pitchFamily="18" charset="0"/>
                <a:cs typeface="Times New Roman" panose="02020603050405020304" pitchFamily="18" charset="0"/>
              </a:rPr>
              <a:t>his peers</a:t>
            </a:r>
            <a:r>
              <a:rPr lang="en-US" sz="1800" dirty="0">
                <a:latin typeface="Times New Roman" panose="02020603050405020304" pitchFamily="18"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16</a:t>
            </a:fld>
            <a:endParaRPr lang="en-US" dirty="0"/>
          </a:p>
        </p:txBody>
      </p:sp>
    </p:spTree>
    <p:extLst>
      <p:ext uri="{BB962C8B-B14F-4D97-AF65-F5344CB8AC3E}">
        <p14:creationId xmlns:p14="http://schemas.microsoft.com/office/powerpoint/2010/main" val="4268257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a:xfrm>
            <a:off x="457200" y="381000"/>
            <a:ext cx="8229600" cy="1143000"/>
          </a:xfrm>
        </p:spPr>
        <p:txBody>
          <a:bodyPr/>
          <a:lstStyle/>
          <a:p>
            <a:r>
              <a:rPr lang="en-US" sz="3600" dirty="0">
                <a:latin typeface="Times New Roman" panose="02020603050405020304" pitchFamily="18" charset="0"/>
                <a:cs typeface="Times New Roman" panose="02020603050405020304" pitchFamily="18" charset="0"/>
              </a:rPr>
              <a:t>IEEE </a:t>
            </a:r>
            <a:r>
              <a:rPr lang="en-US" sz="3600" dirty="0" smtClean="0">
                <a:latin typeface="Times New Roman" panose="02020603050405020304" pitchFamily="18" charset="0"/>
                <a:cs typeface="Times New Roman" panose="02020603050405020304" pitchFamily="18" charset="0"/>
              </a:rPr>
              <a:t>Fellows from Transformers Committee, since 1970</a:t>
            </a:r>
            <a:endParaRPr lang="en-US"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228600" y="1600200"/>
            <a:ext cx="8763000" cy="4419600"/>
          </a:xfrm>
        </p:spPr>
        <p:txBody>
          <a:bodyPr numCol="2"/>
          <a:lstStyle/>
          <a:p>
            <a:pPr marL="0" indent="0">
              <a:buNone/>
            </a:pPr>
            <a:r>
              <a:rPr lang="en-US" sz="2400" dirty="0" err="1" smtClean="0">
                <a:latin typeface="Times New Roman" panose="02020603050405020304" pitchFamily="18" charset="0"/>
                <a:cs typeface="Times New Roman" panose="02020603050405020304" pitchFamily="18" charset="0"/>
              </a:rPr>
              <a:t>Aicher</a:t>
            </a:r>
            <a:r>
              <a:rPr lang="en-US" sz="2400" dirty="0">
                <a:latin typeface="Times New Roman" panose="02020603050405020304" pitchFamily="18" charset="0"/>
                <a:cs typeface="Times New Roman" panose="02020603050405020304" pitchFamily="18" charset="0"/>
              </a:rPr>
              <a:t>, Louis C. </a:t>
            </a:r>
            <a:r>
              <a:rPr lang="en-US" sz="2400" dirty="0" smtClean="0">
                <a:latin typeface="Times New Roman" panose="02020603050405020304" pitchFamily="18" charset="0"/>
                <a:cs typeface="Times New Roman" panose="02020603050405020304" pitchFamily="18" charset="0"/>
              </a:rPr>
              <a:t>1971 - </a:t>
            </a:r>
            <a:r>
              <a:rPr lang="en-US" sz="2000" dirty="0" smtClean="0">
                <a:latin typeface="Times New Roman" panose="02020603050405020304" pitchFamily="18" charset="0"/>
                <a:cs typeface="Times New Roman" panose="02020603050405020304" pitchFamily="18" charset="0"/>
              </a:rPr>
              <a:t>Deceased</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Allan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Dennis 1992 - </a:t>
            </a:r>
            <a:r>
              <a:rPr lang="en-US" sz="2000" dirty="0" smtClean="0">
                <a:latin typeface="Times New Roman" panose="02020603050405020304" pitchFamily="18" charset="0"/>
                <a:cs typeface="Times New Roman" panose="02020603050405020304" pitchFamily="18" charset="0"/>
              </a:rPr>
              <a:t>Deceased</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Balma</a:t>
            </a:r>
            <a:r>
              <a:rPr lang="en-US" sz="2400" dirty="0">
                <a:latin typeface="Times New Roman" panose="02020603050405020304" pitchFamily="18" charset="0"/>
                <a:cs typeface="Times New Roman" panose="02020603050405020304" pitchFamily="18" charset="0"/>
              </a:rPr>
              <a:t>, Peter M. </a:t>
            </a:r>
            <a:r>
              <a:rPr lang="en-US" sz="2400" dirty="0" smtClean="0">
                <a:latin typeface="Times New Roman" panose="02020603050405020304" pitchFamily="18" charset="0"/>
                <a:cs typeface="Times New Roman" panose="02020603050405020304" pitchFamily="18" charset="0"/>
              </a:rPr>
              <a:t> 2013</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err="1" smtClean="0">
                <a:latin typeface="Times New Roman" panose="02020603050405020304" pitchFamily="18" charset="0"/>
                <a:cs typeface="Times New Roman" panose="02020603050405020304" pitchFamily="18" charset="0"/>
              </a:rPr>
              <a:t>Bartnikas</a:t>
            </a:r>
            <a:r>
              <a:rPr lang="en-US" sz="2400" dirty="0">
                <a:latin typeface="Times New Roman" panose="02020603050405020304" pitchFamily="18" charset="0"/>
                <a:cs typeface="Times New Roman" panose="02020603050405020304" pitchFamily="18" charset="0"/>
              </a:rPr>
              <a:t>, Ray </a:t>
            </a:r>
            <a:r>
              <a:rPr lang="en-US" sz="2400" dirty="0" smtClean="0">
                <a:latin typeface="Times New Roman" panose="02020603050405020304" pitchFamily="18" charset="0"/>
                <a:cs typeface="Times New Roman" panose="02020603050405020304" pitchFamily="18" charset="0"/>
              </a:rPr>
              <a:t> 1977</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Bartley</a:t>
            </a:r>
            <a:r>
              <a:rPr lang="en-US" sz="2400" dirty="0">
                <a:latin typeface="Times New Roman" panose="02020603050405020304" pitchFamily="18" charset="0"/>
                <a:cs typeface="Times New Roman" panose="02020603050405020304" pitchFamily="18" charset="0"/>
              </a:rPr>
              <a:t>, William </a:t>
            </a:r>
            <a:r>
              <a:rPr lang="en-US" sz="2400" dirty="0" smtClean="0">
                <a:latin typeface="Times New Roman" panose="02020603050405020304" pitchFamily="18" charset="0"/>
                <a:cs typeface="Times New Roman" panose="02020603050405020304" pitchFamily="18" charset="0"/>
              </a:rPr>
              <a:t> 2014</a:t>
            </a:r>
          </a:p>
          <a:p>
            <a:pPr marL="0" indent="0">
              <a:buNone/>
            </a:pPr>
            <a:r>
              <a:rPr lang="en-US" sz="2400" dirty="0" smtClean="0">
                <a:latin typeface="Times New Roman" panose="02020603050405020304" pitchFamily="18" charset="0"/>
                <a:cs typeface="Times New Roman" panose="02020603050405020304" pitchFamily="18" charset="0"/>
              </a:rPr>
              <a:t>Degeneff, Robert 1993 - </a:t>
            </a:r>
            <a:r>
              <a:rPr lang="en-US" sz="2000" dirty="0" smtClean="0">
                <a:latin typeface="Times New Roman" panose="02020603050405020304" pitchFamily="18" charset="0"/>
                <a:cs typeface="Times New Roman" panose="02020603050405020304" pitchFamily="18" charset="0"/>
              </a:rPr>
              <a:t>Deceased</a:t>
            </a: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Girgis</a:t>
            </a:r>
            <a:r>
              <a:rPr lang="en-US" sz="2400" dirty="0">
                <a:latin typeface="Times New Roman" panose="02020603050405020304" pitchFamily="18" charset="0"/>
                <a:cs typeface="Times New Roman" panose="02020603050405020304" pitchFamily="18" charset="0"/>
              </a:rPr>
              <a:t>, Ramsis S. </a:t>
            </a:r>
            <a:r>
              <a:rPr lang="en-US" sz="2400" dirty="0" smtClean="0">
                <a:latin typeface="Times New Roman" panose="02020603050405020304" pitchFamily="18" charset="0"/>
                <a:cs typeface="Times New Roman" panose="02020603050405020304" pitchFamily="18" charset="0"/>
              </a:rPr>
              <a:t>1993</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Harlow</a:t>
            </a:r>
            <a:r>
              <a:rPr lang="en-US" sz="2400" dirty="0">
                <a:latin typeface="Times New Roman" panose="02020603050405020304" pitchFamily="18" charset="0"/>
                <a:cs typeface="Times New Roman" panose="02020603050405020304" pitchFamily="18" charset="0"/>
              </a:rPr>
              <a:t>, James H. </a:t>
            </a:r>
            <a:r>
              <a:rPr lang="en-US" sz="2400" dirty="0" smtClean="0">
                <a:latin typeface="Times New Roman" panose="02020603050405020304" pitchFamily="18" charset="0"/>
                <a:cs typeface="Times New Roman" panose="02020603050405020304" pitchFamily="18" charset="0"/>
              </a:rPr>
              <a:t>2013</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Hoffman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Gary</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Hopkinson</a:t>
            </a:r>
            <a:r>
              <a:rPr lang="en-US" sz="2400" dirty="0">
                <a:latin typeface="Times New Roman" panose="02020603050405020304" pitchFamily="18" charset="0"/>
                <a:cs typeface="Times New Roman" panose="02020603050405020304" pitchFamily="18" charset="0"/>
              </a:rPr>
              <a:t>, Philip </a:t>
            </a:r>
            <a:r>
              <a:rPr lang="en-US" sz="2400" dirty="0" smtClean="0">
                <a:latin typeface="Times New Roman" panose="02020603050405020304" pitchFamily="18" charset="0"/>
                <a:cs typeface="Times New Roman" panose="02020603050405020304" pitchFamily="18" charset="0"/>
              </a:rPr>
              <a:t>J. 2002</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Kennedy</a:t>
            </a:r>
            <a:r>
              <a:rPr lang="en-US" sz="2400" dirty="0">
                <a:latin typeface="Times New Roman" panose="02020603050405020304" pitchFamily="18" charset="0"/>
                <a:cs typeface="Times New Roman" panose="02020603050405020304" pitchFamily="18" charset="0"/>
              </a:rPr>
              <a:t>, Sheldon </a:t>
            </a:r>
            <a:r>
              <a:rPr lang="en-US" sz="2400" dirty="0" smtClean="0">
                <a:latin typeface="Times New Roman" panose="02020603050405020304" pitchFamily="18" charset="0"/>
                <a:cs typeface="Times New Roman" panose="02020603050405020304" pitchFamily="18" charset="0"/>
              </a:rPr>
              <a:t> 2016</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McNutt</a:t>
            </a:r>
            <a:r>
              <a:rPr lang="en-US" sz="2400" dirty="0">
                <a:latin typeface="Times New Roman" panose="02020603050405020304" pitchFamily="18" charset="0"/>
                <a:cs typeface="Times New Roman" panose="02020603050405020304" pitchFamily="18" charset="0"/>
              </a:rPr>
              <a:t>, William J. </a:t>
            </a:r>
            <a:r>
              <a:rPr lang="en-US" sz="2400" dirty="0" smtClean="0">
                <a:latin typeface="Times New Roman" panose="02020603050405020304" pitchFamily="18" charset="0"/>
                <a:cs typeface="Times New Roman" panose="02020603050405020304" pitchFamily="18" charset="0"/>
              </a:rPr>
              <a:t>1976 - </a:t>
            </a:r>
            <a:r>
              <a:rPr lang="en-US" sz="2000" dirty="0" smtClean="0">
                <a:latin typeface="Times New Roman" panose="02020603050405020304" pitchFamily="18" charset="0"/>
                <a:cs typeface="Times New Roman" panose="02020603050405020304" pitchFamily="18" charset="0"/>
              </a:rPr>
              <a:t>Deceased</a:t>
            </a:r>
            <a:endParaRPr lang="en-US" sz="18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McShane</a:t>
            </a:r>
            <a:r>
              <a:rPr lang="en-US" sz="2400" dirty="0">
                <a:latin typeface="Times New Roman" panose="02020603050405020304" pitchFamily="18" charset="0"/>
                <a:cs typeface="Times New Roman" panose="02020603050405020304" pitchFamily="18" charset="0"/>
              </a:rPr>
              <a:t>, Charles Patrick </a:t>
            </a:r>
            <a:r>
              <a:rPr lang="en-US" sz="2400" dirty="0" smtClean="0">
                <a:latin typeface="Times New Roman" panose="02020603050405020304" pitchFamily="18" charset="0"/>
                <a:cs typeface="Times New Roman" panose="02020603050405020304" pitchFamily="18" charset="0"/>
              </a:rPr>
              <a:t> 2019</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Moore</a:t>
            </a:r>
            <a:r>
              <a:rPr lang="en-US" sz="2400" dirty="0">
                <a:latin typeface="Times New Roman" panose="02020603050405020304" pitchFamily="18" charset="0"/>
                <a:cs typeface="Times New Roman" panose="02020603050405020304" pitchFamily="18" charset="0"/>
              </a:rPr>
              <a:t>, Harold R. </a:t>
            </a:r>
            <a:r>
              <a:rPr lang="en-US" sz="2400" dirty="0" smtClean="0">
                <a:latin typeface="Times New Roman" panose="02020603050405020304" pitchFamily="18" charset="0"/>
                <a:cs typeface="Times New Roman" panose="02020603050405020304" pitchFamily="18" charset="0"/>
              </a:rPr>
              <a:t> 1997</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Pierce</a:t>
            </a:r>
            <a:r>
              <a:rPr lang="en-US" sz="2400" dirty="0">
                <a:latin typeface="Times New Roman" panose="02020603050405020304" pitchFamily="18" charset="0"/>
                <a:cs typeface="Times New Roman" panose="02020603050405020304" pitchFamily="18" charset="0"/>
              </a:rPr>
              <a:t>, Linden W. </a:t>
            </a:r>
            <a:r>
              <a:rPr lang="en-US" sz="2400" dirty="0" smtClean="0">
                <a:latin typeface="Times New Roman" panose="02020603050405020304" pitchFamily="18" charset="0"/>
                <a:cs typeface="Times New Roman" panose="02020603050405020304" pitchFamily="18" charset="0"/>
              </a:rPr>
              <a:t> 2000</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Veitch</a:t>
            </a:r>
            <a:r>
              <a:rPr lang="en-US" sz="2400" dirty="0">
                <a:latin typeface="Times New Roman" panose="02020603050405020304" pitchFamily="18" charset="0"/>
                <a:cs typeface="Times New Roman" panose="02020603050405020304" pitchFamily="18" charset="0"/>
              </a:rPr>
              <a:t>, Robert A. </a:t>
            </a:r>
            <a:r>
              <a:rPr lang="en-US" sz="2400" dirty="0" smtClean="0">
                <a:latin typeface="Times New Roman" panose="02020603050405020304" pitchFamily="18" charset="0"/>
                <a:cs typeface="Times New Roman" panose="02020603050405020304" pitchFamily="18" charset="0"/>
              </a:rPr>
              <a:t> 1998</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Wagenaar</a:t>
            </a:r>
            <a:r>
              <a:rPr lang="en-US" sz="2400" dirty="0">
                <a:latin typeface="Times New Roman" panose="02020603050405020304" pitchFamily="18" charset="0"/>
                <a:cs typeface="Times New Roman" panose="02020603050405020304" pitchFamily="18" charset="0"/>
              </a:rPr>
              <a:t>, Loren B. </a:t>
            </a:r>
            <a:r>
              <a:rPr lang="en-US" sz="2400" dirty="0" smtClean="0">
                <a:latin typeface="Times New Roman" panose="02020603050405020304" pitchFamily="18" charset="0"/>
                <a:cs typeface="Times New Roman" panose="02020603050405020304" pitchFamily="18" charset="0"/>
              </a:rPr>
              <a:t> 1996</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err="1" smtClean="0">
                <a:latin typeface="Times New Roman" panose="02020603050405020304" pitchFamily="18" charset="0"/>
                <a:cs typeface="Times New Roman" panose="02020603050405020304" pitchFamily="18" charset="0"/>
              </a:rPr>
              <a:t>Yannucci</a:t>
            </a:r>
            <a:r>
              <a:rPr lang="en-US" sz="2400" dirty="0">
                <a:latin typeface="Times New Roman" panose="02020603050405020304" pitchFamily="18" charset="0"/>
                <a:cs typeface="Times New Roman" panose="02020603050405020304" pitchFamily="18" charset="0"/>
              </a:rPr>
              <a:t>, Dean A. </a:t>
            </a:r>
            <a:r>
              <a:rPr lang="en-US" sz="2400" dirty="0" smtClean="0">
                <a:latin typeface="Times New Roman" panose="02020603050405020304" pitchFamily="18" charset="0"/>
                <a:cs typeface="Times New Roman" panose="02020603050405020304" pitchFamily="18" charset="0"/>
              </a:rPr>
              <a:t> 1990</a:t>
            </a:r>
            <a:endParaRPr lang="en-US" sz="2400" dirty="0">
              <a:latin typeface="Times New Roman" panose="02020603050405020304" pitchFamily="18" charset="0"/>
              <a:cs typeface="Times New Roman" panose="02020603050405020304" pitchFamily="18" charset="0"/>
            </a:endParaRPr>
          </a:p>
          <a:p>
            <a:pPr marL="0" indent="0">
              <a:buNone/>
            </a:pPr>
            <a:endParaRPr lang="en-US" sz="1200" u="sng" dirty="0">
              <a:latin typeface="Times New Roman" panose="02020603050405020304" pitchFamily="18" charset="0"/>
              <a:cs typeface="Times New Roman" panose="02020603050405020304" pitchFamily="18" charset="0"/>
            </a:endParaRPr>
          </a:p>
          <a:p>
            <a:endParaRPr lang="en-US" sz="1200" u="sng"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17</a:t>
            </a:fld>
            <a:endParaRPr lang="en-US" dirty="0"/>
          </a:p>
        </p:txBody>
      </p:sp>
    </p:spTree>
    <p:extLst>
      <p:ext uri="{BB962C8B-B14F-4D97-AF65-F5344CB8AC3E}">
        <p14:creationId xmlns:p14="http://schemas.microsoft.com/office/powerpoint/2010/main" val="3947458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IEEE Fellow </a:t>
            </a:r>
            <a:r>
              <a:rPr lang="en-US" dirty="0" smtClean="0">
                <a:latin typeface="Times New Roman" panose="02020603050405020304" pitchFamily="18" charset="0"/>
                <a:cs typeface="Times New Roman" panose="02020603050405020304" pitchFamily="18" charset="0"/>
              </a:rPr>
              <a:t>Stats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381000" y="1417639"/>
            <a:ext cx="8305800" cy="3687762"/>
          </a:xfrm>
        </p:spPr>
        <p:txBody>
          <a:bodyPr/>
          <a:lstStyle/>
          <a:p>
            <a:r>
              <a:rPr lang="en-US" sz="2400" dirty="0" smtClean="0">
                <a:latin typeface="Times New Roman" panose="02020603050405020304" pitchFamily="18" charset="0"/>
                <a:cs typeface="Times New Roman" panose="02020603050405020304" pitchFamily="18" charset="0"/>
              </a:rPr>
              <a:t>1</a:t>
            </a:r>
            <a:r>
              <a:rPr lang="en-US" sz="2400" baseline="30000" dirty="0" smtClean="0">
                <a:latin typeface="Times New Roman" panose="02020603050405020304" pitchFamily="18" charset="0"/>
                <a:cs typeface="Times New Roman" panose="02020603050405020304" pitchFamily="18" charset="0"/>
              </a:rPr>
              <a:t>st</a:t>
            </a:r>
            <a:r>
              <a:rPr lang="en-US" sz="2400" dirty="0" smtClean="0">
                <a:latin typeface="Times New Roman" panose="02020603050405020304" pitchFamily="18" charset="0"/>
                <a:cs typeface="Times New Roman" panose="02020603050405020304" pitchFamily="18" charset="0"/>
              </a:rPr>
              <a:t> Fellow </a:t>
            </a:r>
            <a:r>
              <a:rPr lang="en-US" sz="2400" dirty="0">
                <a:latin typeface="Times New Roman" panose="02020603050405020304" pitchFamily="18" charset="0"/>
                <a:cs typeface="Times New Roman" panose="02020603050405020304" pitchFamily="18" charset="0"/>
              </a:rPr>
              <a:t>in </a:t>
            </a:r>
            <a:r>
              <a:rPr lang="en-US" sz="2400" dirty="0" smtClean="0">
                <a:latin typeface="Times New Roman" panose="02020603050405020304" pitchFamily="18" charset="0"/>
                <a:cs typeface="Times New Roman" panose="02020603050405020304" pitchFamily="18" charset="0"/>
              </a:rPr>
              <a:t>3 years </a:t>
            </a:r>
            <a:r>
              <a:rPr lang="en-US" sz="2400" dirty="0">
                <a:latin typeface="Times New Roman" panose="02020603050405020304" pitchFamily="18" charset="0"/>
                <a:cs typeface="Times New Roman" panose="02020603050405020304" pitchFamily="18" charset="0"/>
              </a:rPr>
              <a:t>for </a:t>
            </a:r>
            <a:r>
              <a:rPr lang="en-US" sz="2400" dirty="0" smtClean="0">
                <a:latin typeface="Times New Roman" panose="02020603050405020304" pitchFamily="18" charset="0"/>
                <a:cs typeface="Times New Roman" panose="02020603050405020304" pitchFamily="18" charset="0"/>
              </a:rPr>
              <a:t>Transformers </a:t>
            </a:r>
            <a:r>
              <a:rPr lang="en-US" sz="2400" dirty="0">
                <a:latin typeface="Times New Roman" panose="02020603050405020304" pitchFamily="18" charset="0"/>
                <a:cs typeface="Times New Roman" panose="02020603050405020304" pitchFamily="18" charset="0"/>
              </a:rPr>
              <a:t>Committee, great news!   </a:t>
            </a:r>
          </a:p>
          <a:p>
            <a:r>
              <a:rPr lang="en-US" sz="2400" dirty="0" smtClean="0">
                <a:latin typeface="Times New Roman" panose="02020603050405020304" pitchFamily="18" charset="0"/>
                <a:cs typeface="Times New Roman" panose="02020603050405020304" pitchFamily="18" charset="0"/>
              </a:rPr>
              <a:t>Now we have had 58 </a:t>
            </a:r>
            <a:r>
              <a:rPr lang="en-US" sz="2400" dirty="0">
                <a:latin typeface="Times New Roman" panose="02020603050405020304" pitchFamily="18" charset="0"/>
                <a:cs typeface="Times New Roman" panose="02020603050405020304" pitchFamily="18" charset="0"/>
              </a:rPr>
              <a:t>F</a:t>
            </a:r>
            <a:r>
              <a:rPr lang="en-US" sz="2400" dirty="0" smtClean="0">
                <a:latin typeface="Times New Roman" panose="02020603050405020304" pitchFamily="18" charset="0"/>
                <a:cs typeface="Times New Roman" panose="02020603050405020304" pitchFamily="18" charset="0"/>
              </a:rPr>
              <a:t>ellows </a:t>
            </a:r>
            <a:r>
              <a:rPr lang="en-US" sz="2400" dirty="0">
                <a:latin typeface="Times New Roman" panose="02020603050405020304" pitchFamily="18" charset="0"/>
                <a:cs typeface="Times New Roman" panose="02020603050405020304" pitchFamily="18" charset="0"/>
              </a:rPr>
              <a:t>in our 101 year history!</a:t>
            </a:r>
          </a:p>
          <a:p>
            <a:r>
              <a:rPr lang="en-US" sz="2400" dirty="0" smtClean="0">
                <a:latin typeface="Times New Roman" panose="02020603050405020304" pitchFamily="18" charset="0"/>
                <a:cs typeface="Times New Roman" panose="02020603050405020304" pitchFamily="18" charset="0"/>
              </a:rPr>
              <a:t>14 Fellows </a:t>
            </a:r>
            <a:r>
              <a:rPr lang="en-US" sz="2400" dirty="0">
                <a:latin typeface="Times New Roman" panose="02020603050405020304" pitchFamily="18" charset="0"/>
                <a:cs typeface="Times New Roman" panose="02020603050405020304" pitchFamily="18" charset="0"/>
              </a:rPr>
              <a:t>in the Transformers Committee, only </a:t>
            </a:r>
            <a:r>
              <a:rPr lang="en-US" sz="2400" dirty="0" smtClean="0">
                <a:latin typeface="Times New Roman" panose="02020603050405020304" pitchFamily="18" charset="0"/>
                <a:cs typeface="Times New Roman" panose="02020603050405020304" pitchFamily="18" charset="0"/>
              </a:rPr>
              <a:t>9 active</a:t>
            </a:r>
            <a:r>
              <a:rPr lang="en-US" sz="2400" dirty="0">
                <a:latin typeface="Times New Roman" panose="02020603050405020304" pitchFamily="18" charset="0"/>
                <a:cs typeface="Times New Roman" panose="02020603050405020304" pitchFamily="18" charset="0"/>
              </a:rPr>
              <a:t>, but they have all made and </a:t>
            </a:r>
            <a:r>
              <a:rPr lang="en-US" sz="2400" dirty="0" smtClean="0">
                <a:latin typeface="Times New Roman" panose="02020603050405020304" pitchFamily="18" charset="0"/>
                <a:cs typeface="Times New Roman" panose="02020603050405020304" pitchFamily="18" charset="0"/>
              </a:rPr>
              <a:t>continue </a:t>
            </a:r>
            <a:r>
              <a:rPr lang="en-US" sz="2400" dirty="0">
                <a:latin typeface="Times New Roman" panose="02020603050405020304" pitchFamily="18" charset="0"/>
                <a:cs typeface="Times New Roman" panose="02020603050405020304" pitchFamily="18" charset="0"/>
              </a:rPr>
              <a:t>to make substantial contributions to the </a:t>
            </a:r>
            <a:r>
              <a:rPr lang="en-US" sz="2400" dirty="0" smtClean="0">
                <a:latin typeface="Times New Roman" panose="02020603050405020304" pitchFamily="18" charset="0"/>
                <a:cs typeface="Times New Roman" panose="02020603050405020304" pitchFamily="18" charset="0"/>
              </a:rPr>
              <a:t>committee.  </a:t>
            </a:r>
          </a:p>
          <a:p>
            <a:r>
              <a:rPr lang="en-US" sz="2400" dirty="0" smtClean="0">
                <a:latin typeface="Times New Roman" panose="02020603050405020304" pitchFamily="18" charset="0"/>
                <a:cs typeface="Times New Roman" panose="02020603050405020304" pitchFamily="18" charset="0"/>
              </a:rPr>
              <a:t>It is also </a:t>
            </a:r>
            <a:r>
              <a:rPr lang="en-US" sz="2400" dirty="0">
                <a:latin typeface="Times New Roman" panose="02020603050405020304" pitchFamily="18" charset="0"/>
                <a:cs typeface="Times New Roman" panose="02020603050405020304" pitchFamily="18" charset="0"/>
              </a:rPr>
              <a:t>important to our future nominations for elevation to Fellow </a:t>
            </a:r>
            <a:r>
              <a:rPr lang="en-US" sz="2400" dirty="0" smtClean="0">
                <a:latin typeface="Times New Roman" panose="02020603050405020304" pitchFamily="18" charset="0"/>
                <a:cs typeface="Times New Roman" panose="02020603050405020304" pitchFamily="18" charset="0"/>
              </a:rPr>
              <a:t>membership.</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295 </a:t>
            </a:r>
            <a:r>
              <a:rPr lang="en-US" sz="2400" dirty="0">
                <a:latin typeface="Times New Roman" panose="02020603050405020304" pitchFamily="18" charset="0"/>
                <a:cs typeface="Times New Roman" panose="02020603050405020304" pitchFamily="18" charset="0"/>
              </a:rPr>
              <a:t>of </a:t>
            </a:r>
            <a:r>
              <a:rPr lang="en-US" sz="2400" dirty="0" smtClean="0">
                <a:latin typeface="Times New Roman" panose="02020603050405020304" pitchFamily="18" charset="0"/>
                <a:cs typeface="Times New Roman" panose="02020603050405020304" pitchFamily="18" charset="0"/>
              </a:rPr>
              <a:t>333,195 </a:t>
            </a:r>
            <a:r>
              <a:rPr lang="en-US" sz="2400" dirty="0">
                <a:latin typeface="Times New Roman" panose="02020603050405020304" pitchFamily="18" charset="0"/>
                <a:cs typeface="Times New Roman" panose="02020603050405020304" pitchFamily="18" charset="0"/>
              </a:rPr>
              <a:t>members elevated to Fellow </a:t>
            </a:r>
            <a:r>
              <a:rPr lang="en-US" sz="2400" dirty="0" smtClean="0">
                <a:latin typeface="Times New Roman" panose="02020603050405020304" pitchFamily="18" charset="0"/>
                <a:cs typeface="Times New Roman" panose="02020603050405020304" pitchFamily="18" charset="0"/>
              </a:rPr>
              <a:t>in 2019 (&lt;0.1%)</a:t>
            </a:r>
          </a:p>
          <a:p>
            <a:endParaRPr lang="en-US" sz="2400" u="sng" dirty="0">
              <a:latin typeface="Times New Roman" panose="02020603050405020304" pitchFamily="18" charset="0"/>
              <a:cs typeface="Times New Roman" panose="02020603050405020304" pitchFamily="18" charset="0"/>
            </a:endParaRPr>
          </a:p>
          <a:p>
            <a:endParaRPr lang="en-US" sz="2400" u="sng"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18</a:t>
            </a:fld>
            <a:endParaRPr lang="en-US" dirty="0"/>
          </a:p>
        </p:txBody>
      </p:sp>
    </p:spTree>
    <p:extLst>
      <p:ext uri="{BB962C8B-B14F-4D97-AF65-F5344CB8AC3E}">
        <p14:creationId xmlns:p14="http://schemas.microsoft.com/office/powerpoint/2010/main" val="1945668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p:txBody>
          <a:bodyPr/>
          <a:lstStyle/>
          <a:p>
            <a:pPr marL="0" indent="0" algn="ctr">
              <a:buNone/>
            </a:pPr>
            <a:r>
              <a:rPr lang="en-US" sz="5400" dirty="0">
                <a:latin typeface="Times New Roman" panose="02020603050405020304" pitchFamily="18" charset="0"/>
                <a:cs typeface="Times New Roman" panose="02020603050405020304" pitchFamily="18" charset="0"/>
              </a:rPr>
              <a:t>New Committee Members</a:t>
            </a:r>
          </a:p>
          <a:p>
            <a:pPr marL="514350" indent="-514350">
              <a:buFont typeface="+mj-lt"/>
              <a:buAutoNum type="arabicPeriod"/>
            </a:pPr>
            <a:endParaRPr lang="en-US" sz="5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19</a:t>
            </a:fld>
            <a:endParaRPr lang="en-US" dirty="0"/>
          </a:p>
        </p:txBody>
      </p:sp>
    </p:spTree>
    <p:extLst>
      <p:ext uri="{BB962C8B-B14F-4D97-AF65-F5344CB8AC3E}">
        <p14:creationId xmlns:p14="http://schemas.microsoft.com/office/powerpoint/2010/main" val="1322190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71D5A6-41AD-4D54-B322-B7296DD745D1}"/>
              </a:ext>
            </a:extLst>
          </p:cNvPr>
          <p:cNvSpPr>
            <a:spLocks noGrp="1"/>
          </p:cNvSpPr>
          <p:nvPr>
            <p:ph type="title"/>
          </p:nvPr>
        </p:nvSpPr>
        <p:spPr/>
        <p:txBody>
          <a:bodyPr/>
          <a:lstStyle/>
          <a:p>
            <a:r>
              <a:rPr lang="en-US" sz="4800" u="sng" dirty="0" smtClean="0"/>
              <a:t>Presentation Preview</a:t>
            </a:r>
            <a:endParaRPr lang="en-US" u="sng" dirty="0"/>
          </a:p>
        </p:txBody>
      </p:sp>
      <p:sp>
        <p:nvSpPr>
          <p:cNvPr id="3" name="Content Placeholder 2">
            <a:extLst>
              <a:ext uri="{FF2B5EF4-FFF2-40B4-BE49-F238E27FC236}">
                <a16:creationId xmlns:a16="http://schemas.microsoft.com/office/drawing/2014/main" xmlns="" id="{D6339A4D-3836-4EEE-BF65-07DF4D3542F4}"/>
              </a:ext>
            </a:extLst>
          </p:cNvPr>
          <p:cNvSpPr>
            <a:spLocks noGrp="1"/>
          </p:cNvSpPr>
          <p:nvPr>
            <p:ph idx="1"/>
          </p:nvPr>
        </p:nvSpPr>
        <p:spPr>
          <a:xfrm>
            <a:off x="422988" y="1295400"/>
            <a:ext cx="8229600" cy="4525963"/>
          </a:xfrm>
        </p:spPr>
        <p:txBody>
          <a:bodyPr/>
          <a:lstStyle/>
          <a:p>
            <a:r>
              <a:rPr lang="en-US" sz="3600" dirty="0" smtClean="0"/>
              <a:t>Memorial </a:t>
            </a:r>
            <a:r>
              <a:rPr lang="en-US" sz="3600" dirty="0"/>
              <a:t>Tributes </a:t>
            </a:r>
          </a:p>
          <a:p>
            <a:r>
              <a:rPr lang="en-US" sz="3600" dirty="0" smtClean="0"/>
              <a:t>Outstanding </a:t>
            </a:r>
            <a:r>
              <a:rPr lang="en-US" sz="3600" dirty="0"/>
              <a:t>Service Awards</a:t>
            </a:r>
          </a:p>
          <a:p>
            <a:r>
              <a:rPr lang="en-US" sz="3600" dirty="0" smtClean="0"/>
              <a:t>General </a:t>
            </a:r>
            <a:r>
              <a:rPr lang="en-US" sz="3600" dirty="0"/>
              <a:t>Service Award</a:t>
            </a:r>
          </a:p>
          <a:p>
            <a:r>
              <a:rPr lang="en-US" sz="3600" dirty="0" smtClean="0"/>
              <a:t>IEEE </a:t>
            </a:r>
            <a:r>
              <a:rPr lang="en-US" sz="3600" dirty="0"/>
              <a:t>Fellow Recognition</a:t>
            </a:r>
          </a:p>
          <a:p>
            <a:r>
              <a:rPr lang="en-US" sz="3600" dirty="0" smtClean="0"/>
              <a:t>New </a:t>
            </a:r>
            <a:r>
              <a:rPr lang="en-US" sz="3600" dirty="0"/>
              <a:t>Committee Members</a:t>
            </a:r>
          </a:p>
          <a:p>
            <a:r>
              <a:rPr lang="en-US" sz="3600" dirty="0" smtClean="0"/>
              <a:t>Working </a:t>
            </a:r>
            <a:r>
              <a:rPr lang="en-US" sz="3600" dirty="0"/>
              <a:t>Group Award for </a:t>
            </a:r>
            <a:r>
              <a:rPr lang="en-US" sz="3600" dirty="0" smtClean="0"/>
              <a:t>Publication</a:t>
            </a:r>
          </a:p>
          <a:p>
            <a:r>
              <a:rPr lang="en-US" sz="3600" dirty="0" smtClean="0"/>
              <a:t>Special Guest</a:t>
            </a:r>
            <a:endParaRPr lang="en-US" sz="3600" dirty="0"/>
          </a:p>
        </p:txBody>
      </p:sp>
      <p:sp>
        <p:nvSpPr>
          <p:cNvPr id="4" name="Slide Number Placeholder 3">
            <a:extLst>
              <a:ext uri="{FF2B5EF4-FFF2-40B4-BE49-F238E27FC236}">
                <a16:creationId xmlns:a16="http://schemas.microsoft.com/office/drawing/2014/main" xmlns="" id="{6058320B-8EBF-4D3E-A9DE-F03AB582594B}"/>
              </a:ext>
            </a:extLst>
          </p:cNvPr>
          <p:cNvSpPr>
            <a:spLocks noGrp="1"/>
          </p:cNvSpPr>
          <p:nvPr>
            <p:ph type="sldNum" sz="quarter" idx="12"/>
          </p:nvPr>
        </p:nvSpPr>
        <p:spPr/>
        <p:txBody>
          <a:bodyPr/>
          <a:lstStyle/>
          <a:p>
            <a:pPr>
              <a:defRPr/>
            </a:pPr>
            <a:fld id="{2FFE4B61-D119-4C2A-B0FD-8BB9E4349C88}" type="slidenum">
              <a:rPr lang="en-US" smtClean="0"/>
              <a:pPr>
                <a:defRPr/>
              </a:pPr>
              <a:t>2</a:t>
            </a:fld>
            <a:endParaRPr lang="en-US" dirty="0"/>
          </a:p>
        </p:txBody>
      </p:sp>
    </p:spTree>
    <p:extLst>
      <p:ext uri="{BB962C8B-B14F-4D97-AF65-F5344CB8AC3E}">
        <p14:creationId xmlns:p14="http://schemas.microsoft.com/office/powerpoint/2010/main" val="30898343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xmlns="" id="{65B5EAD1-897B-462E-88DA-EB063670DC5F}"/>
              </a:ext>
            </a:extLst>
          </p:cNvPr>
          <p:cNvPicPr>
            <a:picLocks noGrp="1" noChangeAspect="1"/>
          </p:cNvPicPr>
          <p:nvPr>
            <p:ph idx="1"/>
          </p:nvPr>
        </p:nvPicPr>
        <p:blipFill>
          <a:blip r:embed="rId2"/>
          <a:stretch>
            <a:fillRect/>
          </a:stretch>
        </p:blipFill>
        <p:spPr>
          <a:xfrm>
            <a:off x="1189703" y="465186"/>
            <a:ext cx="6354097" cy="6021131"/>
          </a:xfrm>
          <a:prstGeom prst="rect">
            <a:avLst/>
          </a:prstGeom>
        </p:spPr>
      </p:pic>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20</a:t>
            </a:fld>
            <a:endParaRPr lang="en-US" dirty="0"/>
          </a:p>
        </p:txBody>
      </p:sp>
    </p:spTree>
    <p:extLst>
      <p:ext uri="{BB962C8B-B14F-4D97-AF65-F5344CB8AC3E}">
        <p14:creationId xmlns:p14="http://schemas.microsoft.com/office/powerpoint/2010/main" val="3830561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457200" y="1371600"/>
            <a:ext cx="8229600" cy="4525963"/>
          </a:xfrm>
        </p:spPr>
        <p:txBody>
          <a:bodyPr/>
          <a:lstStyle/>
          <a:p>
            <a:pPr marL="0"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Transformers Committee welcomes 4 new committee members.  Each of the following people were </a:t>
            </a:r>
            <a:r>
              <a:rPr lang="en-US" sz="2400" dirty="0" smtClean="0">
                <a:latin typeface="Times New Roman" panose="02020603050405020304" pitchFamily="18" charset="0"/>
                <a:cs typeface="Times New Roman" panose="02020603050405020304" pitchFamily="18" charset="0"/>
              </a:rPr>
              <a:t>recognized at the Monday Opening Session and are hereby presented </a:t>
            </a:r>
            <a:r>
              <a:rPr lang="en-US" sz="2400" dirty="0">
                <a:latin typeface="Times New Roman" panose="02020603050405020304" pitchFamily="18" charset="0"/>
                <a:cs typeface="Times New Roman" panose="02020603050405020304" pitchFamily="18" charset="0"/>
              </a:rPr>
              <a:t>with a membership certificate:</a:t>
            </a:r>
          </a:p>
          <a:p>
            <a:pPr marL="0" indent="0">
              <a:buNone/>
            </a:pPr>
            <a:endParaRPr lang="en-US" sz="2000" dirty="0">
              <a:latin typeface="Times New Roman" panose="02020603050405020304" pitchFamily="18" charset="0"/>
              <a:cs typeface="Times New Roman" panose="02020603050405020304" pitchFamily="18" charset="0"/>
            </a:endParaRPr>
          </a:p>
          <a:p>
            <a:pPr marL="0" lvl="0" indent="0">
              <a:buNone/>
            </a:pPr>
            <a:r>
              <a:rPr lang="en-US" sz="3600" dirty="0">
                <a:latin typeface="Times New Roman" panose="02020603050405020304" pitchFamily="18" charset="0"/>
                <a:cs typeface="Times New Roman" panose="02020603050405020304" pitchFamily="18" charset="0"/>
              </a:rPr>
              <a:t>Rhett Chrysler	</a:t>
            </a:r>
            <a:r>
              <a:rPr lang="en-US" sz="3600" dirty="0" smtClean="0">
                <a:latin typeface="Times New Roman" panose="02020603050405020304" pitchFamily="18" charset="0"/>
                <a:cs typeface="Times New Roman" panose="02020603050405020304" pitchFamily="18" charset="0"/>
              </a:rPr>
              <a:t>- ERMCO</a:t>
            </a:r>
            <a:endParaRPr lang="en-US" sz="3600" dirty="0">
              <a:latin typeface="Times New Roman" panose="02020603050405020304" pitchFamily="18" charset="0"/>
              <a:cs typeface="Times New Roman" panose="02020603050405020304" pitchFamily="18" charset="0"/>
            </a:endParaRPr>
          </a:p>
          <a:p>
            <a:pPr marL="0" lvl="0" indent="0">
              <a:buNone/>
            </a:pPr>
            <a:r>
              <a:rPr lang="en-US" sz="3600" dirty="0">
                <a:latin typeface="Times New Roman" panose="02020603050405020304" pitchFamily="18" charset="0"/>
                <a:cs typeface="Times New Roman" panose="02020603050405020304" pitchFamily="18" charset="0"/>
              </a:rPr>
              <a:t>Marc </a:t>
            </a:r>
            <a:r>
              <a:rPr lang="en-US" sz="3600" dirty="0" err="1" smtClean="0">
                <a:latin typeface="Times New Roman" panose="02020603050405020304" pitchFamily="18" charset="0"/>
                <a:cs typeface="Times New Roman" panose="02020603050405020304" pitchFamily="18" charset="0"/>
              </a:rPr>
              <a:t>Foata</a:t>
            </a:r>
            <a:r>
              <a:rPr lang="en-US" sz="3600" dirty="0" smtClean="0">
                <a:latin typeface="Times New Roman" panose="02020603050405020304" pitchFamily="18" charset="0"/>
                <a:cs typeface="Times New Roman" panose="02020603050405020304" pitchFamily="18" charset="0"/>
              </a:rPr>
              <a:t> - MR</a:t>
            </a:r>
            <a:endParaRPr lang="en-US" sz="3600" dirty="0">
              <a:latin typeface="Times New Roman" panose="02020603050405020304" pitchFamily="18" charset="0"/>
              <a:cs typeface="Times New Roman" panose="02020603050405020304" pitchFamily="18" charset="0"/>
            </a:endParaRPr>
          </a:p>
          <a:p>
            <a:pPr marL="0" lvl="0" indent="0">
              <a:buNone/>
            </a:pPr>
            <a:r>
              <a:rPr lang="en-US" sz="3600" dirty="0">
                <a:latin typeface="Times New Roman" panose="02020603050405020304" pitchFamily="18" charset="0"/>
                <a:cs typeface="Times New Roman" panose="02020603050405020304" pitchFamily="18" charset="0"/>
              </a:rPr>
              <a:t>Zoltan </a:t>
            </a:r>
            <a:r>
              <a:rPr lang="en-US" sz="3600" dirty="0" smtClean="0">
                <a:latin typeface="Times New Roman" panose="02020603050405020304" pitchFamily="18" charset="0"/>
                <a:cs typeface="Times New Roman" panose="02020603050405020304" pitchFamily="18" charset="0"/>
              </a:rPr>
              <a:t>Roman - GE</a:t>
            </a:r>
            <a:endParaRPr lang="en-US" sz="3600" dirty="0">
              <a:latin typeface="Times New Roman" panose="02020603050405020304" pitchFamily="18" charset="0"/>
              <a:cs typeface="Times New Roman" panose="02020603050405020304" pitchFamily="18" charset="0"/>
            </a:endParaRPr>
          </a:p>
          <a:p>
            <a:pPr marL="0" lvl="0" indent="0">
              <a:buNone/>
            </a:pPr>
            <a:r>
              <a:rPr lang="en-US" sz="3600" dirty="0">
                <a:latin typeface="Times New Roman" panose="02020603050405020304" pitchFamily="18" charset="0"/>
                <a:cs typeface="Times New Roman" panose="02020603050405020304" pitchFamily="18" charset="0"/>
              </a:rPr>
              <a:t>Timothy </a:t>
            </a:r>
            <a:r>
              <a:rPr lang="en-US" sz="3600" dirty="0" err="1" smtClean="0">
                <a:latin typeface="Times New Roman" panose="02020603050405020304" pitchFamily="18" charset="0"/>
                <a:cs typeface="Times New Roman" panose="02020603050405020304" pitchFamily="18" charset="0"/>
              </a:rPr>
              <a:t>Tillery</a:t>
            </a:r>
            <a:r>
              <a:rPr lang="en-US" sz="3600" dirty="0" smtClean="0">
                <a:latin typeface="Times New Roman" panose="02020603050405020304" pitchFamily="18" charset="0"/>
                <a:cs typeface="Times New Roman" panose="02020603050405020304" pitchFamily="18" charset="0"/>
              </a:rPr>
              <a:t> - Howard </a:t>
            </a:r>
            <a:r>
              <a:rPr lang="en-US" sz="3600" dirty="0">
                <a:latin typeface="Times New Roman" panose="02020603050405020304" pitchFamily="18" charset="0"/>
                <a:cs typeface="Times New Roman" panose="02020603050405020304" pitchFamily="18" charset="0"/>
              </a:rPr>
              <a:t>Industries</a:t>
            </a:r>
          </a:p>
          <a:p>
            <a:pPr marL="514350" indent="-514350">
              <a:buFont typeface="+mj-lt"/>
              <a:buAutoNum type="arabicPeriod"/>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21</a:t>
            </a:fld>
            <a:endParaRPr lang="en-US" dirty="0"/>
          </a:p>
        </p:txBody>
      </p:sp>
      <p:sp>
        <p:nvSpPr>
          <p:cNvPr id="5" name="Title 1">
            <a:extLst>
              <a:ext uri="{FF2B5EF4-FFF2-40B4-BE49-F238E27FC236}">
                <a16:creationId xmlns:a16="http://schemas.microsoft.com/office/drawing/2014/main" xmlns="" id="{E90C734B-4204-403E-9AB0-1B7F33C0AB3A}"/>
              </a:ext>
            </a:extLst>
          </p:cNvPr>
          <p:cNvSpPr>
            <a:spLocks noGrp="1"/>
          </p:cNvSpPr>
          <p:nvPr>
            <p:ph type="title"/>
          </p:nvPr>
        </p:nvSpPr>
        <p:spPr>
          <a:xfrm>
            <a:off x="457200" y="274638"/>
            <a:ext cx="8229600" cy="1143000"/>
          </a:xfrm>
        </p:spPr>
        <p:txBody>
          <a:bodyPr/>
          <a:lstStyle/>
          <a:p>
            <a:pPr marL="0" indent="0"/>
            <a:r>
              <a:rPr lang="en-US" dirty="0">
                <a:latin typeface="Times New Roman" panose="02020603050405020304" pitchFamily="18" charset="0"/>
                <a:cs typeface="Times New Roman" panose="02020603050405020304" pitchFamily="18" charset="0"/>
              </a:rPr>
              <a:t>New Committee Members</a:t>
            </a:r>
          </a:p>
        </p:txBody>
      </p:sp>
    </p:spTree>
    <p:extLst>
      <p:ext uri="{BB962C8B-B14F-4D97-AF65-F5344CB8AC3E}">
        <p14:creationId xmlns:p14="http://schemas.microsoft.com/office/powerpoint/2010/main" val="3301659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a:xfrm>
            <a:off x="430404" y="739374"/>
            <a:ext cx="8229600" cy="2697162"/>
          </a:xfrm>
        </p:spPr>
        <p:txBody>
          <a:bodyPr/>
          <a:lstStyle/>
          <a:p>
            <a:r>
              <a:rPr lang="en-US" sz="4800" dirty="0">
                <a:latin typeface="Times New Roman" panose="02020603050405020304" pitchFamily="18" charset="0"/>
                <a:cs typeface="Times New Roman" panose="02020603050405020304" pitchFamily="18" charset="0"/>
              </a:rPr>
              <a:t>Awards for WG Completion</a:t>
            </a:r>
            <a:br>
              <a:rPr lang="en-US" sz="4800" dirty="0">
                <a:latin typeface="Times New Roman" panose="02020603050405020304" pitchFamily="18" charset="0"/>
                <a:cs typeface="Times New Roman" panose="02020603050405020304" pitchFamily="18" charset="0"/>
              </a:rPr>
            </a:br>
            <a:r>
              <a:rPr lang="en-US" sz="4800" dirty="0">
                <a:latin typeface="Times New Roman" panose="02020603050405020304" pitchFamily="18" charset="0"/>
                <a:cs typeface="Times New Roman" panose="02020603050405020304" pitchFamily="18" charset="0"/>
              </a:rPr>
              <a:t>and Publication of Document</a:t>
            </a: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381000" y="1600200"/>
            <a:ext cx="8305800" cy="4525963"/>
          </a:xfrm>
        </p:spPr>
        <p:txBody>
          <a:bodyPr/>
          <a:lstStyle/>
          <a:p>
            <a:pPr marL="0" indent="0">
              <a:buNone/>
            </a:pPr>
            <a:endParaRPr lang="en-US" sz="2000" b="1" dirty="0">
              <a:latin typeface="Times New Roman" panose="02020603050405020304" pitchFamily="18" charset="0"/>
              <a:cs typeface="Times New Roman" panose="02020603050405020304" pitchFamily="18" charset="0"/>
            </a:endParaRPr>
          </a:p>
          <a:p>
            <a:pPr marL="0" indent="0">
              <a:buNone/>
            </a:pPr>
            <a:endParaRPr lang="en-US" sz="2000" b="1" dirty="0">
              <a:latin typeface="Times New Roman" panose="02020603050405020304" pitchFamily="18" charset="0"/>
              <a:cs typeface="Times New Roman" panose="02020603050405020304" pitchFamily="18" charset="0"/>
            </a:endParaRPr>
          </a:p>
          <a:p>
            <a:pPr marL="114300" indent="0">
              <a:buNone/>
            </a:pPr>
            <a:r>
              <a:rPr lang="en-US" sz="2000" dirty="0">
                <a:latin typeface="Times New Roman" panose="02020603050405020304" pitchFamily="18" charset="0"/>
                <a:cs typeface="Times New Roman" panose="02020603050405020304" pitchFamily="18" charset="0"/>
              </a:rPr>
              <a:t> </a:t>
            </a:r>
          </a:p>
          <a:p>
            <a:pPr marL="114300" indent="0">
              <a:buNone/>
            </a:pPr>
            <a:endParaRPr lang="en-US" sz="2000" b="1"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22</a:t>
            </a:fld>
            <a:endParaRPr lang="en-US" dirty="0"/>
          </a:p>
        </p:txBody>
      </p:sp>
    </p:spTree>
    <p:extLst>
      <p:ext uri="{BB962C8B-B14F-4D97-AF65-F5344CB8AC3E}">
        <p14:creationId xmlns:p14="http://schemas.microsoft.com/office/powerpoint/2010/main" val="978884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539889-FB14-442D-905C-2DBD95AC2C77}"/>
              </a:ext>
            </a:extLst>
          </p:cNvPr>
          <p:cNvSpPr>
            <a:spLocks noGrp="1"/>
          </p:cNvSpPr>
          <p:nvPr>
            <p:ph type="title"/>
          </p:nvPr>
        </p:nvSpPr>
        <p:spPr>
          <a:xfrm>
            <a:off x="304800" y="182562"/>
            <a:ext cx="8382000" cy="1143000"/>
          </a:xfrm>
        </p:spPr>
        <p:txBody>
          <a:bodyPr/>
          <a:lstStyle/>
          <a:p>
            <a:r>
              <a:rPr lang="en-US" sz="4000" dirty="0"/>
              <a:t>Awards Distribution Form from IEEE-SA</a:t>
            </a:r>
          </a:p>
        </p:txBody>
      </p:sp>
      <p:pic>
        <p:nvPicPr>
          <p:cNvPr id="5" name="Content Placeholder 4">
            <a:extLst>
              <a:ext uri="{FF2B5EF4-FFF2-40B4-BE49-F238E27FC236}">
                <a16:creationId xmlns:a16="http://schemas.microsoft.com/office/drawing/2014/main" xmlns="" id="{52444D42-8063-4454-8AED-30ADDEB28165}"/>
              </a:ext>
            </a:extLst>
          </p:cNvPr>
          <p:cNvPicPr>
            <a:picLocks noGrp="1" noChangeAspect="1"/>
          </p:cNvPicPr>
          <p:nvPr>
            <p:ph idx="1"/>
          </p:nvPr>
        </p:nvPicPr>
        <p:blipFill>
          <a:blip r:embed="rId2"/>
          <a:stretch>
            <a:fillRect/>
          </a:stretch>
        </p:blipFill>
        <p:spPr>
          <a:xfrm>
            <a:off x="1143000" y="1141289"/>
            <a:ext cx="6781800" cy="5383301"/>
          </a:xfrm>
          <a:prstGeom prst="rect">
            <a:avLst/>
          </a:prstGeom>
        </p:spPr>
      </p:pic>
      <p:sp>
        <p:nvSpPr>
          <p:cNvPr id="4" name="Slide Number Placeholder 3">
            <a:extLst>
              <a:ext uri="{FF2B5EF4-FFF2-40B4-BE49-F238E27FC236}">
                <a16:creationId xmlns:a16="http://schemas.microsoft.com/office/drawing/2014/main" xmlns="" id="{5388F287-94F8-4FE8-B1F2-841AA1A8212C}"/>
              </a:ext>
            </a:extLst>
          </p:cNvPr>
          <p:cNvSpPr>
            <a:spLocks noGrp="1"/>
          </p:cNvSpPr>
          <p:nvPr>
            <p:ph type="sldNum" sz="quarter" idx="12"/>
          </p:nvPr>
        </p:nvSpPr>
        <p:spPr/>
        <p:txBody>
          <a:bodyPr/>
          <a:lstStyle/>
          <a:p>
            <a:pPr>
              <a:defRPr/>
            </a:pPr>
            <a:fld id="{2FFE4B61-D119-4C2A-B0FD-8BB9E4349C88}" type="slidenum">
              <a:rPr lang="en-US" smtClean="0"/>
              <a:pPr>
                <a:defRPr/>
              </a:pPr>
              <a:t>23</a:t>
            </a:fld>
            <a:endParaRPr lang="en-US" dirty="0"/>
          </a:p>
        </p:txBody>
      </p:sp>
    </p:spTree>
    <p:extLst>
      <p:ext uri="{BB962C8B-B14F-4D97-AF65-F5344CB8AC3E}">
        <p14:creationId xmlns:p14="http://schemas.microsoft.com/office/powerpoint/2010/main" val="3052482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0C734B-4204-403E-9AB0-1B7F33C0AB3A}"/>
              </a:ext>
            </a:extLst>
          </p:cNvPr>
          <p:cNvSpPr>
            <a:spLocks noGrp="1"/>
          </p:cNvSpPr>
          <p:nvPr>
            <p:ph type="title"/>
          </p:nvPr>
        </p:nvSpPr>
        <p:spPr>
          <a:xfrm>
            <a:off x="228600" y="457200"/>
            <a:ext cx="8610600" cy="1524000"/>
          </a:xfrm>
        </p:spPr>
        <p:txBody>
          <a:bodyPr/>
          <a:lstStyle/>
          <a:p>
            <a:r>
              <a:rPr lang="en-US" sz="3200" dirty="0"/>
              <a:t>C57.15 Standard Requirements, Terminology, </a:t>
            </a:r>
            <a:r>
              <a:rPr lang="en-US" sz="3200" dirty="0" smtClean="0"/>
              <a:t>Test </a:t>
            </a:r>
            <a:r>
              <a:rPr lang="en-US" sz="3200" dirty="0"/>
              <a:t>Code for Step-Voltage </a:t>
            </a:r>
            <a:r>
              <a:rPr lang="en-US" sz="3200" dirty="0" smtClean="0"/>
              <a:t>Regulators </a:t>
            </a:r>
            <a:r>
              <a:rPr lang="en-US" sz="2800" dirty="0" smtClean="0"/>
              <a:t>(Joint IEC 60076-21)</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3600" dirty="0">
                <a:solidFill>
                  <a:srgbClr val="FF0000"/>
                </a:solidFill>
                <a:latin typeface="Times New Roman" panose="02020603050405020304" pitchFamily="18" charset="0"/>
                <a:cs typeface="Times New Roman" panose="02020603050405020304" pitchFamily="18" charset="0"/>
              </a:rPr>
              <a:t>Working Group Chair – </a:t>
            </a:r>
            <a:r>
              <a:rPr lang="en-US" sz="3600" dirty="0" smtClean="0">
                <a:solidFill>
                  <a:srgbClr val="FF0000"/>
                </a:solidFill>
                <a:latin typeface="Times New Roman" panose="02020603050405020304" pitchFamily="18" charset="0"/>
                <a:cs typeface="Times New Roman" panose="02020603050405020304" pitchFamily="18" charset="0"/>
              </a:rPr>
              <a:t>Craig Colopy</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D13940E6-DF9C-4204-89D4-DE75AA2AEF7D}"/>
              </a:ext>
            </a:extLst>
          </p:cNvPr>
          <p:cNvSpPr>
            <a:spLocks noGrp="1"/>
          </p:cNvSpPr>
          <p:nvPr>
            <p:ph idx="1"/>
          </p:nvPr>
        </p:nvSpPr>
        <p:spPr>
          <a:xfrm>
            <a:off x="228600" y="2209801"/>
            <a:ext cx="8686800" cy="762000"/>
          </a:xfrm>
        </p:spPr>
        <p:txBody>
          <a:bodyPr numCol="1"/>
          <a:lstStyle/>
          <a:p>
            <a:pPr marL="0" indent="0">
              <a:buNone/>
            </a:pPr>
            <a:r>
              <a:rPr lang="en-US" u="sng" dirty="0">
                <a:latin typeface="Times New Roman" panose="02020603050405020304" pitchFamily="18" charset="0"/>
                <a:cs typeface="Times New Roman" panose="02020603050405020304" pitchFamily="18" charset="0"/>
              </a:rPr>
              <a:t>Significant </a:t>
            </a:r>
            <a:r>
              <a:rPr lang="en-US" u="sng" dirty="0" smtClean="0">
                <a:latin typeface="Times New Roman" panose="02020603050405020304" pitchFamily="18" charset="0"/>
                <a:cs typeface="Times New Roman" panose="02020603050405020304" pitchFamily="18" charset="0"/>
              </a:rPr>
              <a:t>Contributors: </a:t>
            </a:r>
            <a:r>
              <a:rPr lang="en-US" dirty="0" smtClean="0">
                <a:solidFill>
                  <a:srgbClr val="FF0000"/>
                </a:solidFill>
                <a:latin typeface="Times New Roman" panose="02020603050405020304" pitchFamily="18" charset="0"/>
                <a:cs typeface="Times New Roman" panose="02020603050405020304" pitchFamily="18" charset="0"/>
              </a:rPr>
              <a:t>Gael </a:t>
            </a:r>
            <a:r>
              <a:rPr lang="en-US" dirty="0" err="1" smtClean="0">
                <a:solidFill>
                  <a:srgbClr val="FF0000"/>
                </a:solidFill>
                <a:latin typeface="Times New Roman" panose="02020603050405020304" pitchFamily="18" charset="0"/>
                <a:cs typeface="Times New Roman" panose="02020603050405020304" pitchFamily="18" charset="0"/>
              </a:rPr>
              <a:t>Kennedy,Vice</a:t>
            </a:r>
            <a:r>
              <a:rPr lang="en-US" dirty="0" smtClean="0">
                <a:solidFill>
                  <a:srgbClr val="FF0000"/>
                </a:solidFill>
                <a:latin typeface="Times New Roman" panose="02020603050405020304" pitchFamily="18" charset="0"/>
                <a:cs typeface="Times New Roman" panose="02020603050405020304" pitchFamily="18" charset="0"/>
              </a:rPr>
              <a:t>-Chair </a:t>
            </a:r>
            <a:endParaRPr lang="en-US" sz="3600" dirty="0">
              <a:latin typeface="Times New Roman" panose="02020603050405020304" pitchFamily="18" charset="0"/>
              <a:cs typeface="Times New Roman" panose="02020603050405020304" pitchFamily="18" charset="0"/>
            </a:endParaRPr>
          </a:p>
          <a:p>
            <a:pPr marL="0" indent="0">
              <a:buNone/>
            </a:pPr>
            <a:endParaRPr lang="en-US" sz="8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C2DD45AB-5EC0-441E-BB70-E28B054E5886}"/>
              </a:ext>
            </a:extLst>
          </p:cNvPr>
          <p:cNvSpPr>
            <a:spLocks noGrp="1"/>
          </p:cNvSpPr>
          <p:nvPr>
            <p:ph type="sldNum" sz="quarter" idx="12"/>
          </p:nvPr>
        </p:nvSpPr>
        <p:spPr/>
        <p:txBody>
          <a:bodyPr/>
          <a:lstStyle/>
          <a:p>
            <a:pPr>
              <a:defRPr/>
            </a:pPr>
            <a:fld id="{2FFE4B61-D119-4C2A-B0FD-8BB9E4349C88}" type="slidenum">
              <a:rPr lang="en-US" smtClean="0"/>
              <a:pPr>
                <a:defRPr/>
              </a:pPr>
              <a:t>24</a:t>
            </a:fld>
            <a:endParaRPr lang="en-US" dirty="0"/>
          </a:p>
        </p:txBody>
      </p:sp>
      <p:sp>
        <p:nvSpPr>
          <p:cNvPr id="5" name="Content Placeholder 2">
            <a:extLst>
              <a:ext uri="{FF2B5EF4-FFF2-40B4-BE49-F238E27FC236}">
                <a16:creationId xmlns:a16="http://schemas.microsoft.com/office/drawing/2014/main" xmlns="" id="{D13940E6-DF9C-4204-89D4-DE75AA2AEF7D}"/>
              </a:ext>
            </a:extLst>
          </p:cNvPr>
          <p:cNvSpPr txBox="1">
            <a:spLocks/>
          </p:cNvSpPr>
          <p:nvPr/>
        </p:nvSpPr>
        <p:spPr bwMode="auto">
          <a:xfrm>
            <a:off x="1066800" y="2819400"/>
            <a:ext cx="7467600" cy="3763963"/>
          </a:xfrm>
          <a:prstGeom prst="rect">
            <a:avLst/>
          </a:prstGeom>
          <a:noFill/>
          <a:ln w="9525">
            <a:noFill/>
            <a:miter lim="800000"/>
            <a:headEnd/>
            <a:tailEnd/>
          </a:ln>
        </p:spPr>
        <p:txBody>
          <a:bodyPr vert="horz" wrap="square" lIns="91440" tIns="45720" rIns="91440" bIns="45720" numCol="2"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dirty="0" smtClean="0"/>
              <a:t>Thomas </a:t>
            </a:r>
            <a:r>
              <a:rPr lang="en-US" dirty="0" err="1" smtClean="0"/>
              <a:t>Dauzat</a:t>
            </a:r>
            <a:endParaRPr lang="en-US" dirty="0" smtClean="0"/>
          </a:p>
          <a:p>
            <a:pPr marL="0" indent="0">
              <a:buFont typeface="Arial" charset="0"/>
              <a:buNone/>
            </a:pPr>
            <a:r>
              <a:rPr lang="en-US" dirty="0" smtClean="0"/>
              <a:t>Keith Armstrong</a:t>
            </a:r>
          </a:p>
          <a:p>
            <a:pPr marL="0" indent="0">
              <a:buFont typeface="Arial" charset="0"/>
              <a:buNone/>
            </a:pPr>
            <a:r>
              <a:rPr lang="en-US" dirty="0" smtClean="0"/>
              <a:t>Fredric Friend</a:t>
            </a:r>
          </a:p>
          <a:p>
            <a:pPr marL="0" indent="0">
              <a:buFont typeface="Arial" charset="0"/>
              <a:buNone/>
            </a:pPr>
            <a:r>
              <a:rPr lang="en-US" dirty="0" smtClean="0"/>
              <a:t>James Harlow</a:t>
            </a:r>
          </a:p>
          <a:p>
            <a:pPr marL="0" indent="0">
              <a:buFont typeface="Arial" charset="0"/>
              <a:buNone/>
            </a:pPr>
            <a:r>
              <a:rPr lang="en-US" dirty="0" smtClean="0"/>
              <a:t>Lee Matthews</a:t>
            </a:r>
          </a:p>
          <a:p>
            <a:pPr marL="0" indent="0">
              <a:buFont typeface="Arial" charset="0"/>
              <a:buNone/>
            </a:pPr>
            <a:r>
              <a:rPr lang="en-US" dirty="0" smtClean="0"/>
              <a:t>Daniel Sauer</a:t>
            </a:r>
          </a:p>
          <a:p>
            <a:pPr marL="0" indent="0">
              <a:buFont typeface="Arial" charset="0"/>
              <a:buNone/>
            </a:pPr>
            <a:r>
              <a:rPr lang="en-US" dirty="0" smtClean="0"/>
              <a:t>Richard </a:t>
            </a:r>
            <a:r>
              <a:rPr lang="en-US" dirty="0" err="1" smtClean="0"/>
              <a:t>Kaluzny</a:t>
            </a:r>
            <a:endParaRPr lang="en-US" dirty="0" smtClean="0"/>
          </a:p>
          <a:p>
            <a:pPr marL="0" indent="0">
              <a:buFont typeface="Arial" charset="0"/>
              <a:buNone/>
            </a:pPr>
            <a:r>
              <a:rPr lang="en-US" dirty="0" smtClean="0"/>
              <a:t>Stephen Shull</a:t>
            </a:r>
          </a:p>
          <a:p>
            <a:pPr marL="0" indent="0">
              <a:buFont typeface="Arial" charset="0"/>
              <a:buNone/>
            </a:pPr>
            <a:r>
              <a:rPr lang="en-US" dirty="0" err="1" smtClean="0"/>
              <a:t>Murty</a:t>
            </a:r>
            <a:r>
              <a:rPr lang="en-US" dirty="0" smtClean="0"/>
              <a:t> </a:t>
            </a:r>
            <a:r>
              <a:rPr lang="en-US" dirty="0" err="1" smtClean="0"/>
              <a:t>Yalla</a:t>
            </a:r>
            <a:endParaRPr lang="en-US" dirty="0" smtClean="0"/>
          </a:p>
          <a:p>
            <a:pPr marL="0" indent="0">
              <a:buFont typeface="Arial" charset="0"/>
              <a:buNone/>
            </a:pPr>
            <a:r>
              <a:rPr lang="en-US" dirty="0" err="1" smtClean="0"/>
              <a:t>Reginaldo</a:t>
            </a:r>
            <a:r>
              <a:rPr lang="en-US" dirty="0" smtClean="0"/>
              <a:t> Pimentel</a:t>
            </a:r>
          </a:p>
          <a:p>
            <a:pPr marL="0" indent="0">
              <a:buFont typeface="Arial" charset="0"/>
              <a:buNone/>
            </a:pPr>
            <a:r>
              <a:rPr lang="en-US" dirty="0" smtClean="0"/>
              <a:t>Axel Kraemer</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4013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C64B4F8-B771-4A22-8D4B-70988B9CA66E}"/>
              </a:ext>
            </a:extLst>
          </p:cNvPr>
          <p:cNvSpPr>
            <a:spLocks noGrp="1"/>
          </p:cNvSpPr>
          <p:nvPr>
            <p:ph idx="1"/>
          </p:nvPr>
        </p:nvSpPr>
        <p:spPr/>
        <p:txBody>
          <a:bodyPr/>
          <a:lstStyle/>
          <a:p>
            <a:pPr marL="0" indent="0" algn="ctr">
              <a:buNone/>
            </a:pPr>
            <a:r>
              <a:rPr lang="en-US" sz="11500" dirty="0"/>
              <a:t>The </a:t>
            </a:r>
            <a:r>
              <a:rPr lang="en-US" sz="11500" dirty="0" smtClean="0"/>
              <a:t>End</a:t>
            </a:r>
          </a:p>
          <a:p>
            <a:pPr marL="0" indent="0" algn="ctr">
              <a:buNone/>
            </a:pPr>
            <a:endParaRPr lang="en-US" sz="6600" dirty="0" smtClean="0"/>
          </a:p>
          <a:p>
            <a:pPr marL="0" indent="0" algn="ctr">
              <a:buNone/>
            </a:pPr>
            <a:r>
              <a:rPr lang="en-US" sz="4800" dirty="0"/>
              <a:t>w</a:t>
            </a:r>
            <a:r>
              <a:rPr lang="en-US" sz="4800" dirty="0" smtClean="0"/>
              <a:t>ait, we have a special guest…</a:t>
            </a:r>
            <a:endParaRPr lang="en-US" sz="4800" dirty="0"/>
          </a:p>
        </p:txBody>
      </p:sp>
      <p:sp>
        <p:nvSpPr>
          <p:cNvPr id="4" name="Slide Number Placeholder 3">
            <a:extLst>
              <a:ext uri="{FF2B5EF4-FFF2-40B4-BE49-F238E27FC236}">
                <a16:creationId xmlns:a16="http://schemas.microsoft.com/office/drawing/2014/main" xmlns="" id="{A162CF4E-1209-4D5E-A756-9273545F4B81}"/>
              </a:ext>
            </a:extLst>
          </p:cNvPr>
          <p:cNvSpPr>
            <a:spLocks noGrp="1"/>
          </p:cNvSpPr>
          <p:nvPr>
            <p:ph type="sldNum" sz="quarter" idx="12"/>
          </p:nvPr>
        </p:nvSpPr>
        <p:spPr/>
        <p:txBody>
          <a:bodyPr/>
          <a:lstStyle/>
          <a:p>
            <a:pPr>
              <a:defRPr/>
            </a:pPr>
            <a:fld id="{2FFE4B61-D119-4C2A-B0FD-8BB9E4349C88}" type="slidenum">
              <a:rPr lang="en-US" smtClean="0"/>
              <a:pPr>
                <a:defRPr/>
              </a:pPr>
              <a:t>25</a:t>
            </a:fld>
            <a:endParaRPr lang="en-US" dirty="0"/>
          </a:p>
        </p:txBody>
      </p:sp>
    </p:spTree>
    <p:extLst>
      <p:ext uri="{BB962C8B-B14F-4D97-AF65-F5344CB8AC3E}">
        <p14:creationId xmlns:p14="http://schemas.microsoft.com/office/powerpoint/2010/main" val="2852733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492E2A7-8B5F-47F1-9EDD-52D671EB7CC4}"/>
              </a:ext>
            </a:extLst>
          </p:cNvPr>
          <p:cNvSpPr>
            <a:spLocks noGrp="1"/>
          </p:cNvSpPr>
          <p:nvPr>
            <p:ph idx="1"/>
          </p:nvPr>
        </p:nvSpPr>
        <p:spPr/>
        <p:txBody>
          <a:bodyPr/>
          <a:lstStyle/>
          <a:p>
            <a:pPr marL="0" indent="0">
              <a:buNone/>
            </a:pPr>
            <a:r>
              <a:rPr lang="en-US" sz="5400" i="1" dirty="0">
                <a:solidFill>
                  <a:schemeClr val="accent3">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Tribute to Our Lost Friends</a:t>
            </a:r>
            <a:endParaRPr lang="en-US" sz="5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5DE8B2F9-42AD-45CB-9911-6DA9FB65FECF}"/>
              </a:ext>
            </a:extLst>
          </p:cNvPr>
          <p:cNvSpPr>
            <a:spLocks noGrp="1"/>
          </p:cNvSpPr>
          <p:nvPr>
            <p:ph type="sldNum" sz="quarter" idx="12"/>
          </p:nvPr>
        </p:nvSpPr>
        <p:spPr/>
        <p:txBody>
          <a:bodyPr/>
          <a:lstStyle/>
          <a:p>
            <a:pPr>
              <a:defRPr/>
            </a:pPr>
            <a:fld id="{2FFE4B61-D119-4C2A-B0FD-8BB9E4349C88}" type="slidenum">
              <a:rPr lang="en-US" smtClean="0"/>
              <a:pPr>
                <a:defRPr/>
              </a:pPr>
              <a:t>3</a:t>
            </a:fld>
            <a:endParaRPr lang="en-US" dirty="0"/>
          </a:p>
        </p:txBody>
      </p:sp>
    </p:spTree>
    <p:extLst>
      <p:ext uri="{BB962C8B-B14F-4D97-AF65-F5344CB8AC3E}">
        <p14:creationId xmlns:p14="http://schemas.microsoft.com/office/powerpoint/2010/main" val="586094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33400"/>
            <a:ext cx="8229600" cy="1143000"/>
          </a:xfrm>
        </p:spPr>
        <p:txBody>
          <a:bodyPr/>
          <a:lstStyle/>
          <a:p>
            <a:pPr eaLnBrk="1" hangingPunct="1"/>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Memoriam: Robert Degeneff</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4</a:t>
            </a:fld>
            <a:endParaRPr lang="en-US" dirty="0"/>
          </a:p>
        </p:txBody>
      </p:sp>
      <p:sp>
        <p:nvSpPr>
          <p:cNvPr id="3" name="Content Placeholder 2">
            <a:extLst>
              <a:ext uri="{FF2B5EF4-FFF2-40B4-BE49-F238E27FC236}">
                <a16:creationId xmlns:a16="http://schemas.microsoft.com/office/drawing/2014/main" xmlns="" id="{A04A3C9E-C8A3-445F-83DE-404652AFD960}"/>
              </a:ext>
            </a:extLst>
          </p:cNvPr>
          <p:cNvSpPr>
            <a:spLocks noGrp="1"/>
          </p:cNvSpPr>
          <p:nvPr>
            <p:ph idx="1"/>
          </p:nvPr>
        </p:nvSpPr>
        <p:spPr/>
        <p:txBody>
          <a:bodyPr/>
          <a:lstStyle/>
          <a:p>
            <a:pPr marL="0" indent="0">
              <a:buNone/>
            </a:pPr>
            <a:endParaRPr lang="en-US" sz="2000" dirty="0"/>
          </a:p>
          <a:p>
            <a:endParaRPr lang="en-US" dirty="0"/>
          </a:p>
        </p:txBody>
      </p:sp>
      <p:sp>
        <p:nvSpPr>
          <p:cNvPr id="2" name="Rectangle 1"/>
          <p:cNvSpPr/>
          <p:nvPr/>
        </p:nvSpPr>
        <p:spPr>
          <a:xfrm>
            <a:off x="1028700" y="5334000"/>
            <a:ext cx="7239000" cy="923330"/>
          </a:xfrm>
          <a:prstGeom prst="rect">
            <a:avLst/>
          </a:prstGeom>
        </p:spPr>
        <p:txBody>
          <a:bodyPr wrap="square">
            <a:spAutoFit/>
          </a:bodyPr>
          <a:lstStyle/>
          <a:p>
            <a:pPr marL="0" indent="0">
              <a:buNone/>
            </a:pPr>
            <a:r>
              <a:rPr lang="en-US" dirty="0">
                <a:latin typeface="Times New Roman" panose="02020603050405020304" pitchFamily="18" charset="0"/>
                <a:cs typeface="Times New Roman" panose="02020603050405020304" pitchFamily="18" charset="0"/>
              </a:rPr>
              <a:t>It is with great sadness and sorrow that we announce the passing </a:t>
            </a:r>
            <a:r>
              <a:rPr lang="en-US" dirty="0" smtClean="0">
                <a:latin typeface="Times New Roman" panose="02020603050405020304" pitchFamily="18" charset="0"/>
                <a:cs typeface="Times New Roman" panose="02020603050405020304" pitchFamily="18" charset="0"/>
              </a:rPr>
              <a:t>of Robert (Bob) Degeneff </a:t>
            </a:r>
            <a:r>
              <a:rPr lang="en-US" dirty="0">
                <a:latin typeface="Times New Roman" panose="02020603050405020304" pitchFamily="18" charset="0"/>
                <a:cs typeface="Times New Roman" panose="02020603050405020304" pitchFamily="18" charset="0"/>
              </a:rPr>
              <a:t>on March 16, </a:t>
            </a:r>
            <a:r>
              <a:rPr lang="en-US" dirty="0" smtClean="0">
                <a:latin typeface="Times New Roman" panose="02020603050405020304" pitchFamily="18" charset="0"/>
                <a:cs typeface="Times New Roman" panose="02020603050405020304" pitchFamily="18" charset="0"/>
              </a:rPr>
              <a:t>2019, at the age of 76. </a:t>
            </a:r>
            <a:r>
              <a:rPr lang="en-US" dirty="0">
                <a:latin typeface="Times New Roman" panose="02020603050405020304" pitchFamily="18" charset="0"/>
                <a:cs typeface="Times New Roman" panose="02020603050405020304" pitchFamily="18" charset="0"/>
              </a:rPr>
              <a:t>Our thoughts and condolences go out to the Degeneff family at this difficult time. </a:t>
            </a:r>
          </a:p>
        </p:txBody>
      </p:sp>
      <p:pic>
        <p:nvPicPr>
          <p:cNvPr id="1026" name="Picture 2" descr="C:\Users\Steve\Documents\IEEE\Awards\Spring 2019 Anaheim\300px-Degenef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547812"/>
            <a:ext cx="2743200" cy="3786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305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808038"/>
          </a:xfrm>
        </p:spPr>
        <p:txBody>
          <a:bodyPr/>
          <a:lstStyle/>
          <a:p>
            <a:pPr eaLnBrk="1" hangingPunct="1"/>
            <a:r>
              <a:rPr lang="en-US" dirty="0">
                <a:latin typeface="Times New Roman" panose="02020603050405020304" pitchFamily="18" charset="0"/>
                <a:cs typeface="Times New Roman" panose="02020603050405020304" pitchFamily="18" charset="0"/>
              </a:rPr>
              <a:t>In Memoriam: Robert Degeneff</a:t>
            </a:r>
          </a:p>
        </p:txBody>
      </p:sp>
      <p:sp>
        <p:nvSpPr>
          <p:cNvPr id="4099" name="Content Placeholder 2"/>
          <p:cNvSpPr>
            <a:spLocks noGrp="1"/>
          </p:cNvSpPr>
          <p:nvPr>
            <p:ph idx="1"/>
          </p:nvPr>
        </p:nvSpPr>
        <p:spPr>
          <a:xfrm>
            <a:off x="304800" y="1371600"/>
            <a:ext cx="8686800" cy="4800600"/>
          </a:xfrm>
        </p:spPr>
        <p:txBody>
          <a:bodyPr/>
          <a:lstStyle/>
          <a:p>
            <a:pPr marL="0" indent="0">
              <a:spcBef>
                <a:spcPts val="0"/>
              </a:spcBef>
              <a:buNone/>
            </a:pPr>
            <a:r>
              <a:rPr lang="en-US" sz="1700" dirty="0" smtClean="0">
                <a:latin typeface="Times New Roman" panose="02020603050405020304" pitchFamily="18" charset="0"/>
                <a:cs typeface="Times New Roman" panose="02020603050405020304" pitchFamily="18" charset="0"/>
              </a:rPr>
              <a:t>Bob was </a:t>
            </a:r>
            <a:r>
              <a:rPr lang="en-US" sz="1700" dirty="0">
                <a:latin typeface="Times New Roman" panose="02020603050405020304" pitchFamily="18" charset="0"/>
                <a:cs typeface="Times New Roman" panose="02020603050405020304" pitchFamily="18" charset="0"/>
              </a:rPr>
              <a:t>a </a:t>
            </a:r>
            <a:r>
              <a:rPr lang="en-US" sz="1700" dirty="0" smtClean="0">
                <a:latin typeface="Times New Roman" panose="02020603050405020304" pitchFamily="18" charset="0"/>
                <a:cs typeface="Times New Roman" panose="02020603050405020304" pitchFamily="18" charset="0"/>
              </a:rPr>
              <a:t>Transformers Committee </a:t>
            </a:r>
            <a:r>
              <a:rPr lang="en-US" sz="1700" dirty="0">
                <a:latin typeface="Times New Roman" panose="02020603050405020304" pitchFamily="18" charset="0"/>
                <a:cs typeface="Times New Roman" panose="02020603050405020304" pitchFamily="18" charset="0"/>
              </a:rPr>
              <a:t>M</a:t>
            </a:r>
            <a:r>
              <a:rPr lang="en-US" sz="1700" dirty="0" smtClean="0">
                <a:latin typeface="Times New Roman" panose="02020603050405020304" pitchFamily="18" charset="0"/>
                <a:cs typeface="Times New Roman" panose="02020603050405020304" pitchFamily="18" charset="0"/>
              </a:rPr>
              <a:t>ember </a:t>
            </a:r>
            <a:r>
              <a:rPr lang="en-US" sz="1700" dirty="0">
                <a:latin typeface="Times New Roman" panose="02020603050405020304" pitchFamily="18" charset="0"/>
                <a:cs typeface="Times New Roman" panose="02020603050405020304" pitchFamily="18" charset="0"/>
              </a:rPr>
              <a:t>for 26 </a:t>
            </a:r>
            <a:r>
              <a:rPr lang="en-US" sz="1700" dirty="0" err="1" smtClean="0">
                <a:latin typeface="Times New Roman" panose="02020603050405020304" pitchFamily="18" charset="0"/>
                <a:cs typeface="Times New Roman" panose="02020603050405020304" pitchFamily="18" charset="0"/>
              </a:rPr>
              <a:t>yrs</a:t>
            </a:r>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known for pioneering </a:t>
            </a:r>
            <a:r>
              <a:rPr lang="en-US" sz="1700" dirty="0">
                <a:latin typeface="Times New Roman" panose="02020603050405020304" pitchFamily="18" charset="0"/>
                <a:cs typeface="Times New Roman" panose="02020603050405020304" pitchFamily="18" charset="0"/>
              </a:rPr>
              <a:t>work in transient modeling of transformers. A key </a:t>
            </a:r>
            <a:r>
              <a:rPr lang="en-US" sz="1700" dirty="0" smtClean="0">
                <a:latin typeface="Times New Roman" panose="02020603050405020304" pitchFamily="18" charset="0"/>
                <a:cs typeface="Times New Roman" panose="02020603050405020304" pitchFamily="18" charset="0"/>
              </a:rPr>
              <a:t>contribution was </a:t>
            </a:r>
            <a:r>
              <a:rPr lang="en-US" sz="1700" dirty="0">
                <a:latin typeface="Times New Roman" panose="02020603050405020304" pitchFamily="18" charset="0"/>
                <a:cs typeface="Times New Roman" panose="02020603050405020304" pitchFamily="18" charset="0"/>
              </a:rPr>
              <a:t>his WG </a:t>
            </a:r>
            <a:r>
              <a:rPr lang="en-US" sz="1700" dirty="0" smtClean="0">
                <a:latin typeface="Times New Roman" panose="02020603050405020304" pitchFamily="18" charset="0"/>
                <a:cs typeface="Times New Roman" panose="02020603050405020304" pitchFamily="18" charset="0"/>
              </a:rPr>
              <a:t>leadership of the </a:t>
            </a:r>
            <a:r>
              <a:rPr lang="en-US" sz="1700" dirty="0">
                <a:latin typeface="Times New Roman" panose="02020603050405020304" pitchFamily="18" charset="0"/>
                <a:cs typeface="Times New Roman" panose="02020603050405020304" pitchFamily="18" charset="0"/>
              </a:rPr>
              <a:t>guide for </a:t>
            </a:r>
            <a:r>
              <a:rPr lang="en-US" sz="1700" dirty="0" smtClean="0">
                <a:latin typeface="Times New Roman" panose="02020603050405020304" pitchFamily="18" charset="0"/>
                <a:cs typeface="Times New Roman" panose="02020603050405020304" pitchFamily="18" charset="0"/>
              </a:rPr>
              <a:t>switching </a:t>
            </a:r>
            <a:r>
              <a:rPr lang="en-US" sz="1700" dirty="0">
                <a:latin typeface="Times New Roman" panose="02020603050405020304" pitchFamily="18" charset="0"/>
                <a:cs typeface="Times New Roman" panose="02020603050405020304" pitchFamily="18" charset="0"/>
              </a:rPr>
              <a:t>transients induced by </a:t>
            </a:r>
            <a:r>
              <a:rPr lang="en-US" sz="1700" dirty="0" smtClean="0">
                <a:latin typeface="Times New Roman" panose="02020603050405020304" pitchFamily="18" charset="0"/>
                <a:cs typeface="Times New Roman" panose="02020603050405020304" pitchFamily="18" charset="0"/>
              </a:rPr>
              <a:t>transformer/breaker interaction</a:t>
            </a:r>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Bob served </a:t>
            </a:r>
            <a:r>
              <a:rPr lang="en-US" sz="1700" dirty="0">
                <a:latin typeface="Times New Roman" panose="02020603050405020304" pitchFamily="18" charset="0"/>
                <a:cs typeface="Times New Roman" panose="02020603050405020304" pitchFamily="18" charset="0"/>
              </a:rPr>
              <a:t>for many </a:t>
            </a:r>
            <a:r>
              <a:rPr lang="en-US" sz="1700" dirty="0" smtClean="0">
                <a:latin typeface="Times New Roman" panose="02020603050405020304" pitchFamily="18" charset="0"/>
                <a:cs typeface="Times New Roman" panose="02020603050405020304" pitchFamily="18" charset="0"/>
              </a:rPr>
              <a:t>years </a:t>
            </a:r>
            <a:r>
              <a:rPr lang="en-US" sz="1700" dirty="0">
                <a:latin typeface="Times New Roman" panose="02020603050405020304" pitchFamily="18" charset="0"/>
                <a:cs typeface="Times New Roman" panose="02020603050405020304" pitchFamily="18" charset="0"/>
              </a:rPr>
              <a:t>as our Technical Editor</a:t>
            </a:r>
            <a:r>
              <a:rPr lang="en-US" sz="1700" dirty="0" smtClean="0">
                <a:latin typeface="Times New Roman" panose="02020603050405020304" pitchFamily="18" charset="0"/>
                <a:cs typeface="Times New Roman" panose="02020603050405020304" pitchFamily="18" charset="0"/>
              </a:rPr>
              <a:t>. He </a:t>
            </a:r>
            <a:r>
              <a:rPr lang="en-US" sz="1700" dirty="0">
                <a:latin typeface="Times New Roman" panose="02020603050405020304" pitchFamily="18" charset="0"/>
                <a:cs typeface="Times New Roman" panose="02020603050405020304" pitchFamily="18" charset="0"/>
              </a:rPr>
              <a:t>was a leader </a:t>
            </a:r>
            <a:r>
              <a:rPr lang="en-US" sz="1700" dirty="0" smtClean="0">
                <a:latin typeface="Times New Roman" panose="02020603050405020304" pitchFamily="18" charset="0"/>
                <a:cs typeface="Times New Roman" panose="02020603050405020304" pitchFamily="18" charset="0"/>
              </a:rPr>
              <a:t>&amp; teacher, a friend </a:t>
            </a:r>
            <a:r>
              <a:rPr lang="en-US" sz="1700" dirty="0">
                <a:latin typeface="Times New Roman" panose="02020603050405020304" pitchFamily="18" charset="0"/>
                <a:cs typeface="Times New Roman" panose="02020603050405020304" pitchFamily="18" charset="0"/>
              </a:rPr>
              <a:t>to all of us </a:t>
            </a:r>
            <a:r>
              <a:rPr lang="en-US" sz="1700" dirty="0" smtClean="0">
                <a:latin typeface="Times New Roman" panose="02020603050405020304" pitchFamily="18" charset="0"/>
                <a:cs typeface="Times New Roman" panose="02020603050405020304" pitchFamily="18" charset="0"/>
              </a:rPr>
              <a:t>and many </a:t>
            </a:r>
            <a:r>
              <a:rPr lang="en-US" sz="1700" dirty="0">
                <a:latin typeface="Times New Roman" panose="02020603050405020304" pitchFamily="18" charset="0"/>
                <a:cs typeface="Times New Roman" panose="02020603050405020304" pitchFamily="18" charset="0"/>
              </a:rPr>
              <a:t>colleagues around the world. </a:t>
            </a:r>
          </a:p>
          <a:p>
            <a:pPr marL="0" indent="0">
              <a:spcBef>
                <a:spcPts val="0"/>
              </a:spcBef>
              <a:buNone/>
            </a:pPr>
            <a:endParaRPr lang="en-US" sz="1700" dirty="0">
              <a:latin typeface="Times New Roman" panose="02020603050405020304" pitchFamily="18" charset="0"/>
              <a:cs typeface="Times New Roman" panose="02020603050405020304" pitchFamily="18" charset="0"/>
            </a:endParaRPr>
          </a:p>
          <a:p>
            <a:pPr marL="0" indent="0">
              <a:spcBef>
                <a:spcPts val="0"/>
              </a:spcBef>
              <a:buNone/>
            </a:pPr>
            <a:r>
              <a:rPr lang="en-US" sz="1700" dirty="0" smtClean="0">
                <a:latin typeface="Times New Roman" panose="02020603050405020304" pitchFamily="18" charset="0"/>
                <a:cs typeface="Times New Roman" panose="02020603050405020304" pitchFamily="18" charset="0"/>
              </a:rPr>
              <a:t>Bob </a:t>
            </a:r>
            <a:r>
              <a:rPr lang="en-US" sz="1700" dirty="0">
                <a:latin typeface="Times New Roman" panose="02020603050405020304" pitchFamily="18" charset="0"/>
                <a:cs typeface="Times New Roman" panose="02020603050405020304" pitchFamily="18" charset="0"/>
              </a:rPr>
              <a:t>was born in 1943, and started his professional journey in 1962 </a:t>
            </a:r>
            <a:r>
              <a:rPr lang="en-US" sz="1700" dirty="0" smtClean="0">
                <a:latin typeface="Times New Roman" panose="02020603050405020304" pitchFamily="18" charset="0"/>
                <a:cs typeface="Times New Roman" panose="02020603050405020304" pitchFamily="18" charset="0"/>
              </a:rPr>
              <a:t>with a </a:t>
            </a:r>
            <a:r>
              <a:rPr lang="en-US" sz="1700" dirty="0">
                <a:latin typeface="Times New Roman" panose="02020603050405020304" pitchFamily="18" charset="0"/>
                <a:cs typeface="Times New Roman" panose="02020603050405020304" pitchFamily="18" charset="0"/>
              </a:rPr>
              <a:t>BSME from General Motors Institute (Kettering University) and a </a:t>
            </a:r>
            <a:r>
              <a:rPr lang="en-US" sz="1700" dirty="0" smtClean="0">
                <a:latin typeface="Times New Roman" panose="02020603050405020304" pitchFamily="18" charset="0"/>
                <a:cs typeface="Times New Roman" panose="02020603050405020304" pitchFamily="18" charset="0"/>
              </a:rPr>
              <a:t>Masters of Engineering in </a:t>
            </a:r>
            <a:r>
              <a:rPr lang="en-US" sz="1700" dirty="0">
                <a:latin typeface="Times New Roman" panose="02020603050405020304" pitchFamily="18" charset="0"/>
                <a:cs typeface="Times New Roman" panose="02020603050405020304" pitchFamily="18" charset="0"/>
              </a:rPr>
              <a:t>Electric Power at Rensselaer Polytechnic Institute (RPI). Bob </a:t>
            </a:r>
            <a:r>
              <a:rPr lang="en-US" sz="1700" dirty="0" smtClean="0">
                <a:latin typeface="Times New Roman" panose="02020603050405020304" pitchFamily="18" charset="0"/>
                <a:cs typeface="Times New Roman" panose="02020603050405020304" pitchFamily="18" charset="0"/>
              </a:rPr>
              <a:t>served 4 </a:t>
            </a:r>
            <a:r>
              <a:rPr lang="en-US" sz="1700" dirty="0" err="1" smtClean="0">
                <a:latin typeface="Times New Roman" panose="02020603050405020304" pitchFamily="18" charset="0"/>
                <a:cs typeface="Times New Roman" panose="02020603050405020304" pitchFamily="18" charset="0"/>
              </a:rPr>
              <a:t>yrs</a:t>
            </a:r>
            <a:r>
              <a:rPr lang="en-US" sz="1700" dirty="0" smtClean="0">
                <a:latin typeface="Times New Roman" panose="02020603050405020304" pitchFamily="18" charset="0"/>
                <a:cs typeface="Times New Roman" panose="02020603050405020304" pitchFamily="18" charset="0"/>
              </a:rPr>
              <a:t> in </a:t>
            </a:r>
            <a:r>
              <a:rPr lang="en-US" sz="1700" dirty="0">
                <a:latin typeface="Times New Roman" panose="02020603050405020304" pitchFamily="18" charset="0"/>
                <a:cs typeface="Times New Roman" panose="02020603050405020304" pitchFamily="18" charset="0"/>
              </a:rPr>
              <a:t>the Air Force.  </a:t>
            </a:r>
            <a:r>
              <a:rPr lang="en-US" sz="1700" dirty="0" smtClean="0">
                <a:latin typeface="Times New Roman" panose="02020603050405020304" pitchFamily="18" charset="0"/>
                <a:cs typeface="Times New Roman" panose="02020603050405020304" pitchFamily="18" charset="0"/>
              </a:rPr>
              <a:t>He </a:t>
            </a:r>
            <a:r>
              <a:rPr lang="en-US" sz="1700" dirty="0">
                <a:latin typeface="Times New Roman" panose="02020603050405020304" pitchFamily="18" charset="0"/>
                <a:cs typeface="Times New Roman" panose="02020603050405020304" pitchFamily="18" charset="0"/>
              </a:rPr>
              <a:t>worked 16 </a:t>
            </a:r>
            <a:r>
              <a:rPr lang="en-US" sz="1700" dirty="0" err="1" smtClean="0">
                <a:latin typeface="Times New Roman" panose="02020603050405020304" pitchFamily="18" charset="0"/>
                <a:cs typeface="Times New Roman" panose="02020603050405020304" pitchFamily="18" charset="0"/>
              </a:rPr>
              <a:t>yrs</a:t>
            </a:r>
            <a:r>
              <a:rPr lang="en-US" sz="1700" dirty="0" smtClean="0">
                <a:latin typeface="Times New Roman" panose="02020603050405020304" pitchFamily="18" charset="0"/>
                <a:cs typeface="Times New Roman" panose="02020603050405020304" pitchFamily="18" charset="0"/>
              </a:rPr>
              <a:t> for </a:t>
            </a:r>
            <a:r>
              <a:rPr lang="en-US" sz="1700" dirty="0">
                <a:latin typeface="Times New Roman" panose="02020603050405020304" pitchFamily="18" charset="0"/>
                <a:cs typeface="Times New Roman" panose="02020603050405020304" pitchFamily="18" charset="0"/>
              </a:rPr>
              <a:t>GE </a:t>
            </a:r>
            <a:r>
              <a:rPr lang="en-US" sz="1700" dirty="0" smtClean="0">
                <a:latin typeface="Times New Roman" panose="02020603050405020304" pitchFamily="18" charset="0"/>
                <a:cs typeface="Times New Roman" panose="02020603050405020304" pitchFamily="18" charset="0"/>
              </a:rPr>
              <a:t>and earned </a:t>
            </a:r>
            <a:r>
              <a:rPr lang="en-US" sz="1700" dirty="0">
                <a:latin typeface="Times New Roman" panose="02020603050405020304" pitchFamily="18" charset="0"/>
                <a:cs typeface="Times New Roman" panose="02020603050405020304" pitchFamily="18" charset="0"/>
              </a:rPr>
              <a:t>his Doctorate from RPI. </a:t>
            </a:r>
            <a:r>
              <a:rPr lang="en-US" sz="1700" dirty="0" smtClean="0">
                <a:latin typeface="Times New Roman" panose="02020603050405020304" pitchFamily="18" charset="0"/>
                <a:cs typeface="Times New Roman" panose="02020603050405020304" pitchFamily="18" charset="0"/>
              </a:rPr>
              <a:t>He became </a:t>
            </a:r>
            <a:r>
              <a:rPr lang="en-US" sz="1700" dirty="0">
                <a:latin typeface="Times New Roman" panose="02020603050405020304" pitchFamily="18" charset="0"/>
                <a:cs typeface="Times New Roman" panose="02020603050405020304" pitchFamily="18" charset="0"/>
              </a:rPr>
              <a:t>a professor at RPI in the </a:t>
            </a:r>
            <a:r>
              <a:rPr lang="en-US" sz="1700" dirty="0" smtClean="0">
                <a:latin typeface="Times New Roman" panose="02020603050405020304" pitchFamily="18" charset="0"/>
                <a:cs typeface="Times New Roman" panose="02020603050405020304" pitchFamily="18" charset="0"/>
              </a:rPr>
              <a:t>Electric </a:t>
            </a:r>
            <a:r>
              <a:rPr lang="en-US" sz="1700" dirty="0">
                <a:latin typeface="Times New Roman" panose="02020603050405020304" pitchFamily="18" charset="0"/>
                <a:cs typeface="Times New Roman" panose="02020603050405020304" pitchFamily="18" charset="0"/>
              </a:rPr>
              <a:t>Power Department. </a:t>
            </a:r>
            <a:r>
              <a:rPr lang="en-US" sz="1700" dirty="0" smtClean="0">
                <a:latin typeface="Times New Roman" panose="02020603050405020304" pitchFamily="18" charset="0"/>
                <a:cs typeface="Times New Roman" panose="02020603050405020304" pitchFamily="18" charset="0"/>
              </a:rPr>
              <a:t>He founded his </a:t>
            </a:r>
            <a:r>
              <a:rPr lang="en-US" sz="1700" dirty="0">
                <a:latin typeface="Times New Roman" panose="02020603050405020304" pitchFamily="18" charset="0"/>
                <a:cs typeface="Times New Roman" panose="02020603050405020304" pitchFamily="18" charset="0"/>
              </a:rPr>
              <a:t>own consulting </a:t>
            </a:r>
            <a:r>
              <a:rPr lang="en-US" sz="1700" dirty="0" smtClean="0">
                <a:latin typeface="Times New Roman" panose="02020603050405020304" pitchFamily="18" charset="0"/>
                <a:cs typeface="Times New Roman" panose="02020603050405020304" pitchFamily="18" charset="0"/>
              </a:rPr>
              <a:t>company </a:t>
            </a:r>
            <a:r>
              <a:rPr lang="en-US" sz="1700" dirty="0">
                <a:latin typeface="Times New Roman" panose="02020603050405020304" pitchFamily="18" charset="0"/>
                <a:cs typeface="Times New Roman" panose="02020603050405020304" pitchFamily="18" charset="0"/>
              </a:rPr>
              <a:t>for </a:t>
            </a:r>
            <a:r>
              <a:rPr lang="en-US" sz="1700" dirty="0" smtClean="0">
                <a:latin typeface="Times New Roman" panose="02020603050405020304" pitchFamily="18" charset="0"/>
                <a:cs typeface="Times New Roman" panose="02020603050405020304" pitchFamily="18" charset="0"/>
              </a:rPr>
              <a:t>power </a:t>
            </a:r>
            <a:r>
              <a:rPr lang="en-US" sz="1700" dirty="0">
                <a:latin typeface="Times New Roman" panose="02020603050405020304" pitchFamily="18" charset="0"/>
                <a:cs typeface="Times New Roman" panose="02020603050405020304" pitchFamily="18" charset="0"/>
              </a:rPr>
              <a:t>quality mitigation </a:t>
            </a:r>
            <a:r>
              <a:rPr lang="en-US" sz="1700" dirty="0" smtClean="0">
                <a:latin typeface="Times New Roman" panose="02020603050405020304" pitchFamily="18" charset="0"/>
                <a:cs typeface="Times New Roman" panose="02020603050405020304" pitchFamily="18" charset="0"/>
              </a:rPr>
              <a:t>products.  Bob </a:t>
            </a:r>
            <a:r>
              <a:rPr lang="en-US" sz="1700" dirty="0">
                <a:latin typeface="Times New Roman" panose="02020603050405020304" pitchFamily="18" charset="0"/>
                <a:cs typeface="Times New Roman" panose="02020603050405020304" pitchFamily="18" charset="0"/>
              </a:rPr>
              <a:t>was </a:t>
            </a:r>
            <a:r>
              <a:rPr lang="en-US" sz="1700" dirty="0" smtClean="0">
                <a:latin typeface="Times New Roman" panose="02020603050405020304" pitchFamily="18" charset="0"/>
                <a:cs typeface="Times New Roman" panose="02020603050405020304" pitchFamily="18" charset="0"/>
              </a:rPr>
              <a:t>a leader and an </a:t>
            </a:r>
            <a:r>
              <a:rPr lang="en-US" sz="1700" dirty="0">
                <a:latin typeface="Times New Roman" panose="02020603050405020304" pitchFamily="18" charset="0"/>
                <a:cs typeface="Times New Roman" panose="02020603050405020304" pitchFamily="18" charset="0"/>
              </a:rPr>
              <a:t>active participant in numerous </a:t>
            </a:r>
            <a:r>
              <a:rPr lang="en-US" sz="1700" dirty="0" smtClean="0">
                <a:latin typeface="Times New Roman" panose="02020603050405020304" pitchFamily="18" charset="0"/>
                <a:cs typeface="Times New Roman" panose="02020603050405020304" pitchFamily="18" charset="0"/>
              </a:rPr>
              <a:t>WG’s in </a:t>
            </a:r>
            <a:r>
              <a:rPr lang="en-US" sz="1700" dirty="0">
                <a:latin typeface="Times New Roman" panose="02020603050405020304" pitchFamily="18" charset="0"/>
                <a:cs typeface="Times New Roman" panose="02020603050405020304" pitchFamily="18" charset="0"/>
              </a:rPr>
              <a:t>IEEE </a:t>
            </a:r>
            <a:r>
              <a:rPr lang="en-US" sz="1700" dirty="0" smtClean="0">
                <a:latin typeface="Times New Roman" panose="02020603050405020304" pitchFamily="18" charset="0"/>
                <a:cs typeface="Times New Roman" panose="02020603050405020304" pitchFamily="18" charset="0"/>
              </a:rPr>
              <a:t>&amp; CIGRE</a:t>
            </a:r>
            <a:r>
              <a:rPr lang="en-US" sz="1700" dirty="0">
                <a:latin typeface="Times New Roman" panose="02020603050405020304" pitchFamily="18" charset="0"/>
                <a:cs typeface="Times New Roman" panose="02020603050405020304" pitchFamily="18" charset="0"/>
              </a:rPr>
              <a:t>.  </a:t>
            </a:r>
            <a:r>
              <a:rPr lang="en-US" sz="1700" dirty="0" smtClean="0">
                <a:latin typeface="Times New Roman" panose="02020603050405020304" pitchFamily="18" charset="0"/>
                <a:cs typeface="Times New Roman" panose="02020603050405020304" pitchFamily="18" charset="0"/>
              </a:rPr>
              <a:t>He </a:t>
            </a:r>
            <a:r>
              <a:rPr lang="en-US" sz="1700" dirty="0">
                <a:latin typeface="Times New Roman" panose="02020603050405020304" pitchFamily="18" charset="0"/>
                <a:cs typeface="Times New Roman" panose="02020603050405020304" pitchFamily="18" charset="0"/>
              </a:rPr>
              <a:t>was recognized as an IEEE </a:t>
            </a:r>
            <a:r>
              <a:rPr lang="en-US" sz="1700" dirty="0" smtClean="0">
                <a:latin typeface="Times New Roman" panose="02020603050405020304" pitchFamily="18" charset="0"/>
                <a:cs typeface="Times New Roman" panose="02020603050405020304" pitchFamily="18" charset="0"/>
              </a:rPr>
              <a:t>Fellow </a:t>
            </a:r>
            <a:r>
              <a:rPr lang="en-US" sz="1700" dirty="0">
                <a:latin typeface="Times New Roman" panose="02020603050405020304" pitchFamily="18" charset="0"/>
                <a:cs typeface="Times New Roman" panose="02020603050405020304" pitchFamily="18" charset="0"/>
              </a:rPr>
              <a:t>in 1993, for his contributions to the modeling and computation of transient voltages in transformer windings, was awarded the IEEE Herman </a:t>
            </a:r>
            <a:r>
              <a:rPr lang="en-US" sz="1700" dirty="0" err="1">
                <a:latin typeface="Times New Roman" panose="02020603050405020304" pitchFamily="18" charset="0"/>
                <a:cs typeface="Times New Roman" panose="02020603050405020304" pitchFamily="18" charset="0"/>
              </a:rPr>
              <a:t>Halperin</a:t>
            </a:r>
            <a:r>
              <a:rPr lang="en-US" sz="1700" dirty="0">
                <a:latin typeface="Times New Roman" panose="02020603050405020304" pitchFamily="18" charset="0"/>
                <a:cs typeface="Times New Roman" panose="02020603050405020304" pitchFamily="18" charset="0"/>
              </a:rPr>
              <a:t> award and the </a:t>
            </a:r>
            <a:r>
              <a:rPr lang="en-US" sz="1700" dirty="0" smtClean="0">
                <a:latin typeface="Times New Roman" panose="02020603050405020304" pitchFamily="18" charset="0"/>
                <a:cs typeface="Times New Roman" panose="02020603050405020304" pitchFamily="18" charset="0"/>
              </a:rPr>
              <a:t>Transformer Committee 2015 </a:t>
            </a:r>
            <a:r>
              <a:rPr lang="en-US" sz="1700" dirty="0">
                <a:latin typeface="Times New Roman" panose="02020603050405020304" pitchFamily="18" charset="0"/>
                <a:cs typeface="Times New Roman" panose="02020603050405020304" pitchFamily="18" charset="0"/>
              </a:rPr>
              <a:t>Distinguished Service award</a:t>
            </a:r>
            <a:r>
              <a:rPr lang="en-US" sz="1700" dirty="0" smtClean="0">
                <a:latin typeface="Times New Roman" panose="02020603050405020304" pitchFamily="18" charset="0"/>
                <a:cs typeface="Times New Roman" panose="02020603050405020304" pitchFamily="18" charset="0"/>
              </a:rPr>
              <a:t>.  Bob </a:t>
            </a:r>
            <a:r>
              <a:rPr lang="en-US" sz="1700" dirty="0">
                <a:latin typeface="Times New Roman" panose="02020603050405020304" pitchFamily="18" charset="0"/>
                <a:cs typeface="Times New Roman" panose="02020603050405020304" pitchFamily="18" charset="0"/>
              </a:rPr>
              <a:t>held </a:t>
            </a:r>
            <a:r>
              <a:rPr lang="en-US" sz="1700" dirty="0" smtClean="0">
                <a:latin typeface="Times New Roman" panose="02020603050405020304" pitchFamily="18" charset="0"/>
                <a:cs typeface="Times New Roman" panose="02020603050405020304" pitchFamily="18" charset="0"/>
              </a:rPr>
              <a:t>eight patents</a:t>
            </a:r>
            <a:r>
              <a:rPr lang="en-US" sz="1700" dirty="0">
                <a:latin typeface="Times New Roman" panose="02020603050405020304" pitchFamily="18" charset="0"/>
                <a:cs typeface="Times New Roman" panose="02020603050405020304" pitchFamily="18" charset="0"/>
              </a:rPr>
              <a:t>, published a </a:t>
            </a:r>
            <a:r>
              <a:rPr lang="en-US" sz="1700" dirty="0" smtClean="0">
                <a:latin typeface="Times New Roman" panose="02020603050405020304" pitchFamily="18" charset="0"/>
                <a:cs typeface="Times New Roman" panose="02020603050405020304" pitchFamily="18" charset="0"/>
              </a:rPr>
              <a:t>book, technical articles, </a:t>
            </a:r>
            <a:r>
              <a:rPr lang="en-US" sz="1700" dirty="0">
                <a:latin typeface="Times New Roman" panose="02020603050405020304" pitchFamily="18" charset="0"/>
                <a:cs typeface="Times New Roman" panose="02020603050405020304" pitchFamily="18" charset="0"/>
              </a:rPr>
              <a:t>and numerous papers </a:t>
            </a:r>
            <a:r>
              <a:rPr lang="en-US" sz="1700" dirty="0" smtClean="0">
                <a:latin typeface="Times New Roman" panose="02020603050405020304" pitchFamily="18" charset="0"/>
                <a:cs typeface="Times New Roman" panose="02020603050405020304" pitchFamily="18" charset="0"/>
              </a:rPr>
              <a:t>(2 were </a:t>
            </a:r>
            <a:r>
              <a:rPr lang="en-US" sz="1700" dirty="0">
                <a:latin typeface="Times New Roman" panose="02020603050405020304" pitchFamily="18" charset="0"/>
                <a:cs typeface="Times New Roman" panose="02020603050405020304" pitchFamily="18" charset="0"/>
              </a:rPr>
              <a:t>IEEE prize papers</a:t>
            </a:r>
            <a:r>
              <a:rPr lang="en-US" sz="1700" dirty="0" smtClean="0">
                <a:latin typeface="Times New Roman" panose="02020603050405020304" pitchFamily="18" charset="0"/>
                <a:cs typeface="Times New Roman" panose="02020603050405020304" pitchFamily="18" charset="0"/>
              </a:rPr>
              <a:t>), </a:t>
            </a:r>
            <a:r>
              <a:rPr lang="en-US" sz="1700" dirty="0">
                <a:latin typeface="Times New Roman" panose="02020603050405020304" pitchFamily="18" charset="0"/>
                <a:cs typeface="Times New Roman" panose="02020603050405020304" pitchFamily="18" charset="0"/>
              </a:rPr>
              <a:t>and was a </a:t>
            </a:r>
            <a:r>
              <a:rPr lang="en-US" sz="1700" dirty="0" smtClean="0">
                <a:latin typeface="Times New Roman" panose="02020603050405020304" pitchFamily="18" charset="0"/>
                <a:cs typeface="Times New Roman" panose="02020603050405020304" pitchFamily="18" charset="0"/>
              </a:rPr>
              <a:t>PE in New York.  Bob </a:t>
            </a:r>
            <a:r>
              <a:rPr lang="en-US" sz="1700" dirty="0">
                <a:latin typeface="Times New Roman" panose="02020603050405020304" pitchFamily="18" charset="0"/>
                <a:cs typeface="Times New Roman" panose="02020603050405020304" pitchFamily="18" charset="0"/>
              </a:rPr>
              <a:t>was </a:t>
            </a:r>
            <a:r>
              <a:rPr lang="en-US" sz="1700" dirty="0" smtClean="0">
                <a:latin typeface="Times New Roman" panose="02020603050405020304" pitchFamily="18" charset="0"/>
                <a:cs typeface="Times New Roman" panose="02020603050405020304" pitchFamily="18" charset="0"/>
              </a:rPr>
              <a:t>committed </a:t>
            </a:r>
            <a:r>
              <a:rPr lang="en-US" sz="1700" dirty="0">
                <a:latin typeface="Times New Roman" panose="02020603050405020304" pitchFamily="18" charset="0"/>
                <a:cs typeface="Times New Roman" panose="02020603050405020304" pitchFamily="18" charset="0"/>
              </a:rPr>
              <a:t>to </a:t>
            </a:r>
            <a:r>
              <a:rPr lang="en-US" sz="1700" dirty="0" smtClean="0">
                <a:latin typeface="Times New Roman" panose="02020603050405020304" pitchFamily="18" charset="0"/>
                <a:cs typeface="Times New Roman" panose="02020603050405020304" pitchFamily="18" charset="0"/>
              </a:rPr>
              <a:t>family</a:t>
            </a:r>
            <a:r>
              <a:rPr lang="en-US" sz="1700" dirty="0">
                <a:latin typeface="Times New Roman" panose="02020603050405020304" pitchFamily="18" charset="0"/>
                <a:cs typeface="Times New Roman" panose="02020603050405020304" pitchFamily="18" charset="0"/>
              </a:rPr>
              <a:t>, and was an active participant in his church</a:t>
            </a:r>
            <a:r>
              <a:rPr lang="en-US" sz="1700" dirty="0" smtClean="0">
                <a:latin typeface="Times New Roman" panose="02020603050405020304" pitchFamily="18" charset="0"/>
                <a:cs typeface="Times New Roman" panose="02020603050405020304" pitchFamily="18" charset="0"/>
              </a:rPr>
              <a:t>. He </a:t>
            </a:r>
            <a:r>
              <a:rPr lang="en-US" sz="1700" dirty="0">
                <a:latin typeface="Times New Roman" panose="02020603050405020304" pitchFamily="18" charset="0"/>
                <a:cs typeface="Times New Roman" panose="02020603050405020304" pitchFamily="18" charset="0"/>
              </a:rPr>
              <a:t>enjoyed woodworking and </a:t>
            </a:r>
            <a:r>
              <a:rPr lang="en-US" sz="1700" dirty="0" smtClean="0">
                <a:latin typeface="Times New Roman" panose="02020603050405020304" pitchFamily="18" charset="0"/>
                <a:cs typeface="Times New Roman" panose="02020603050405020304" pitchFamily="18" charset="0"/>
              </a:rPr>
              <a:t>antique </a:t>
            </a:r>
            <a:r>
              <a:rPr lang="en-US" sz="1700" dirty="0">
                <a:latin typeface="Times New Roman" panose="02020603050405020304" pitchFamily="18" charset="0"/>
                <a:cs typeface="Times New Roman" panose="02020603050405020304" pitchFamily="18" charset="0"/>
              </a:rPr>
              <a:t>tools, history, raising fruit trees, bee keeping, and collecting old technical books</a:t>
            </a:r>
            <a:r>
              <a:rPr lang="en-US" sz="1700" dirty="0" smtClean="0">
                <a:latin typeface="Times New Roman" panose="02020603050405020304" pitchFamily="18" charset="0"/>
                <a:cs typeface="Times New Roman" panose="02020603050405020304" pitchFamily="18" charset="0"/>
              </a:rPr>
              <a:t>.</a:t>
            </a:r>
            <a:endParaRPr lang="en-US" sz="17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5</a:t>
            </a:fld>
            <a:endParaRPr lang="en-US" dirty="0"/>
          </a:p>
        </p:txBody>
      </p:sp>
    </p:spTree>
    <p:extLst>
      <p:ext uri="{BB962C8B-B14F-4D97-AF65-F5344CB8AC3E}">
        <p14:creationId xmlns:p14="http://schemas.microsoft.com/office/powerpoint/2010/main" val="1529962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533400"/>
            <a:ext cx="8229600" cy="1143000"/>
          </a:xfrm>
        </p:spPr>
        <p:txBody>
          <a:bodyPr/>
          <a:lstStyle/>
          <a:p>
            <a:pPr eaLnBrk="1" hangingPunct="1"/>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Memoriam: John </a:t>
            </a:r>
            <a:r>
              <a:rPr lang="en-US" dirty="0" err="1">
                <a:latin typeface="Times New Roman" panose="02020603050405020304" pitchFamily="18" charset="0"/>
                <a:cs typeface="Times New Roman" panose="02020603050405020304" pitchFamily="18" charset="0"/>
              </a:rPr>
              <a:t>Luksich</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6</a:t>
            </a:fld>
            <a:endParaRPr lang="en-US" dirty="0"/>
          </a:p>
        </p:txBody>
      </p:sp>
      <p:sp>
        <p:nvSpPr>
          <p:cNvPr id="3" name="Content Placeholder 2">
            <a:extLst>
              <a:ext uri="{FF2B5EF4-FFF2-40B4-BE49-F238E27FC236}">
                <a16:creationId xmlns:a16="http://schemas.microsoft.com/office/drawing/2014/main" xmlns="" id="{A04A3C9E-C8A3-445F-83DE-404652AFD960}"/>
              </a:ext>
            </a:extLst>
          </p:cNvPr>
          <p:cNvSpPr>
            <a:spLocks noGrp="1"/>
          </p:cNvSpPr>
          <p:nvPr>
            <p:ph idx="1"/>
          </p:nvPr>
        </p:nvSpPr>
        <p:spPr/>
        <p:txBody>
          <a:bodyPr/>
          <a:lstStyle/>
          <a:p>
            <a:pPr marL="0" indent="0">
              <a:buNone/>
            </a:pPr>
            <a:endParaRPr lang="en-US" sz="2000" dirty="0"/>
          </a:p>
          <a:p>
            <a:endParaRPr lang="en-US"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819400" y="1828800"/>
            <a:ext cx="3048000" cy="3505200"/>
          </a:xfrm>
          <a:prstGeom prst="rect">
            <a:avLst/>
          </a:prstGeom>
        </p:spPr>
      </p:pic>
      <p:sp>
        <p:nvSpPr>
          <p:cNvPr id="2" name="Rectangle 1"/>
          <p:cNvSpPr/>
          <p:nvPr/>
        </p:nvSpPr>
        <p:spPr>
          <a:xfrm>
            <a:off x="609600" y="5334000"/>
            <a:ext cx="7772400" cy="646331"/>
          </a:xfrm>
          <a:prstGeom prst="rect">
            <a:avLst/>
          </a:prstGeom>
        </p:spPr>
        <p:txBody>
          <a:bodyPr wrap="square">
            <a:spAutoFit/>
          </a:bodyPr>
          <a:lstStyle/>
          <a:p>
            <a:pPr marL="0" indent="0">
              <a:buNone/>
            </a:pPr>
            <a:r>
              <a:rPr lang="en-US" dirty="0">
                <a:latin typeface="Times New Roman" panose="02020603050405020304" pitchFamily="18" charset="0"/>
                <a:cs typeface="Times New Roman" panose="02020603050405020304" pitchFamily="18" charset="0"/>
              </a:rPr>
              <a:t>John </a:t>
            </a:r>
            <a:r>
              <a:rPr lang="en-US" dirty="0" err="1">
                <a:latin typeface="Times New Roman" panose="02020603050405020304" pitchFamily="18" charset="0"/>
                <a:cs typeface="Times New Roman" panose="02020603050405020304" pitchFamily="18" charset="0"/>
              </a:rPr>
              <a:t>Luksich</a:t>
            </a:r>
            <a:r>
              <a:rPr lang="en-US" dirty="0">
                <a:latin typeface="Times New Roman" panose="02020603050405020304" pitchFamily="18" charset="0"/>
                <a:cs typeface="Times New Roman" panose="02020603050405020304" pitchFamily="18" charset="0"/>
              </a:rPr>
              <a:t> died unexpectedly at home on January 31, 2019 at age 64.  He is survived by his wife Carol and two children Halle and Max.</a:t>
            </a:r>
          </a:p>
        </p:txBody>
      </p:sp>
    </p:spTree>
    <p:extLst>
      <p:ext uri="{BB962C8B-B14F-4D97-AF65-F5344CB8AC3E}">
        <p14:creationId xmlns:p14="http://schemas.microsoft.com/office/powerpoint/2010/main" val="2205824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808038"/>
          </a:xfrm>
        </p:spPr>
        <p:txBody>
          <a:bodyPr/>
          <a:lstStyle/>
          <a:p>
            <a:pPr eaLnBrk="1" hangingPunct="1"/>
            <a:r>
              <a:rPr lang="en-US" dirty="0">
                <a:latin typeface="Times New Roman" panose="02020603050405020304" pitchFamily="18" charset="0"/>
                <a:cs typeface="Times New Roman" panose="02020603050405020304" pitchFamily="18" charset="0"/>
              </a:rPr>
              <a:t>In Memoriam: John </a:t>
            </a:r>
            <a:r>
              <a:rPr lang="en-US" dirty="0" err="1">
                <a:latin typeface="Times New Roman" panose="02020603050405020304" pitchFamily="18" charset="0"/>
                <a:cs typeface="Times New Roman" panose="02020603050405020304" pitchFamily="18" charset="0"/>
              </a:rPr>
              <a:t>Luksich</a:t>
            </a:r>
            <a:endParaRPr lang="en-US" dirty="0">
              <a:latin typeface="Times New Roman" panose="02020603050405020304" pitchFamily="18" charset="0"/>
              <a:cs typeface="Times New Roman" panose="02020603050405020304" pitchFamily="18" charset="0"/>
            </a:endParaRPr>
          </a:p>
        </p:txBody>
      </p:sp>
      <p:sp>
        <p:nvSpPr>
          <p:cNvPr id="4099" name="Content Placeholder 2"/>
          <p:cNvSpPr>
            <a:spLocks noGrp="1"/>
          </p:cNvSpPr>
          <p:nvPr>
            <p:ph idx="1"/>
          </p:nvPr>
        </p:nvSpPr>
        <p:spPr>
          <a:xfrm>
            <a:off x="381000" y="1371600"/>
            <a:ext cx="8382000" cy="4800600"/>
          </a:xfrm>
        </p:spPr>
        <p:txBody>
          <a:bodyPr/>
          <a:lstStyle/>
          <a:p>
            <a:pPr marL="0" indent="0">
              <a:buNone/>
            </a:pPr>
            <a:r>
              <a:rPr lang="en-US" sz="2600" dirty="0" smtClean="0">
                <a:latin typeface="Times New Roman" panose="02020603050405020304" pitchFamily="18" charset="0"/>
                <a:cs typeface="Times New Roman" panose="02020603050405020304" pitchFamily="18" charset="0"/>
              </a:rPr>
              <a:t>John </a:t>
            </a:r>
            <a:r>
              <a:rPr lang="en-US" sz="2600" dirty="0">
                <a:latin typeface="Times New Roman" panose="02020603050405020304" pitchFamily="18" charset="0"/>
                <a:cs typeface="Times New Roman" panose="02020603050405020304" pitchFamily="18" charset="0"/>
              </a:rPr>
              <a:t>actively served on several WGs in both the Insulating Fluids and Insulation Life subcommittees of the IEEE Transformer Committee.  He was a Principal Engineer with Cargill Industrial Specialties, focused on natural and synthetic ester insulating liquids.  Prior to Cargill, he spent 15 years as a Senior Engineer in the Dielectric Fluids group of Cooper Power Systems. </a:t>
            </a:r>
            <a:r>
              <a:rPr lang="en-US" sz="2600" dirty="0" smtClean="0">
                <a:latin typeface="Times New Roman" panose="02020603050405020304" pitchFamily="18" charset="0"/>
                <a:cs typeface="Times New Roman" panose="02020603050405020304" pitchFamily="18" charset="0"/>
              </a:rPr>
              <a:t>He </a:t>
            </a:r>
            <a:r>
              <a:rPr lang="en-US" sz="2600" dirty="0">
                <a:latin typeface="Times New Roman" panose="02020603050405020304" pitchFamily="18" charset="0"/>
                <a:cs typeface="Times New Roman" panose="02020603050405020304" pitchFamily="18" charset="0"/>
              </a:rPr>
              <a:t>was also active in the ASTM D27 Committee.  He has authored or co-authored more than two dozen technical papers on ester dielectric fluids, with special focus on quantifying improved cellulose life when impregnated with natural esters insulating liquids</a:t>
            </a:r>
            <a:r>
              <a:rPr lang="en-US" sz="2600" dirty="0" smtClean="0">
                <a:latin typeface="Times New Roman" panose="02020603050405020304" pitchFamily="18" charset="0"/>
                <a:cs typeface="Times New Roman" panose="02020603050405020304" pitchFamily="18" charset="0"/>
              </a:rPr>
              <a:t>.</a:t>
            </a:r>
            <a:endParaRPr lang="en-US" sz="2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7</a:t>
            </a:fld>
            <a:endParaRPr lang="en-US" dirty="0"/>
          </a:p>
        </p:txBody>
      </p:sp>
    </p:spTree>
    <p:extLst>
      <p:ext uri="{BB962C8B-B14F-4D97-AF65-F5344CB8AC3E}">
        <p14:creationId xmlns:p14="http://schemas.microsoft.com/office/powerpoint/2010/main" val="2681107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808038"/>
          </a:xfrm>
        </p:spPr>
        <p:txBody>
          <a:bodyPr/>
          <a:lstStyle/>
          <a:p>
            <a:pPr eaLnBrk="1" hangingPunct="1"/>
            <a:r>
              <a:rPr lang="en-US" dirty="0" smtClean="0">
                <a:latin typeface="Times New Roman" panose="02020603050405020304" pitchFamily="18" charset="0"/>
                <a:cs typeface="Times New Roman" panose="02020603050405020304" pitchFamily="18" charset="0"/>
              </a:rPr>
              <a:t>Tribute </a:t>
            </a:r>
            <a:r>
              <a:rPr lang="en-US" dirty="0">
                <a:latin typeface="Times New Roman" panose="02020603050405020304" pitchFamily="18" charset="0"/>
                <a:cs typeface="Times New Roman" panose="02020603050405020304" pitchFamily="18" charset="0"/>
              </a:rPr>
              <a:t>to John </a:t>
            </a:r>
            <a:r>
              <a:rPr lang="en-US" dirty="0" err="1">
                <a:latin typeface="Times New Roman" panose="02020603050405020304" pitchFamily="18" charset="0"/>
                <a:cs typeface="Times New Roman" panose="02020603050405020304" pitchFamily="18" charset="0"/>
              </a:rPr>
              <a:t>Luksich</a:t>
            </a:r>
            <a:endParaRPr lang="en-US" dirty="0">
              <a:latin typeface="Times New Roman" panose="02020603050405020304" pitchFamily="18" charset="0"/>
              <a:cs typeface="Times New Roman" panose="02020603050405020304" pitchFamily="18" charset="0"/>
            </a:endParaRPr>
          </a:p>
        </p:txBody>
      </p:sp>
      <p:sp>
        <p:nvSpPr>
          <p:cNvPr id="4099" name="Content Placeholder 2"/>
          <p:cNvSpPr>
            <a:spLocks noGrp="1"/>
          </p:cNvSpPr>
          <p:nvPr>
            <p:ph idx="1"/>
          </p:nvPr>
        </p:nvSpPr>
        <p:spPr>
          <a:xfrm>
            <a:off x="457200" y="1371600"/>
            <a:ext cx="8229600" cy="4800600"/>
          </a:xfrm>
        </p:spPr>
        <p:txBody>
          <a:bodyPr/>
          <a:lstStyle/>
          <a:p>
            <a:pPr marL="0" indent="0">
              <a:buNone/>
            </a:pPr>
            <a:r>
              <a:rPr lang="en-US" u="sng" dirty="0" smtClean="0">
                <a:latin typeface="Times New Roman" panose="02020603050405020304" pitchFamily="18" charset="0"/>
                <a:cs typeface="Times New Roman" panose="02020603050405020304" pitchFamily="18" charset="0"/>
              </a:rPr>
              <a:t>Alan </a:t>
            </a:r>
            <a:r>
              <a:rPr lang="en-US" u="sng" dirty="0">
                <a:latin typeface="Times New Roman" panose="02020603050405020304" pitchFamily="18" charset="0"/>
                <a:cs typeface="Times New Roman" panose="02020603050405020304" pitchFamily="18" charset="0"/>
              </a:rPr>
              <a:t>Sbravati</a:t>
            </a:r>
            <a:r>
              <a:rPr lang="en-US" dirty="0">
                <a:latin typeface="Times New Roman" panose="02020603050405020304" pitchFamily="18" charset="0"/>
                <a:cs typeface="Times New Roman" panose="02020603050405020304" pitchFamily="18" charset="0"/>
              </a:rPr>
              <a:t> - John was more than a colleague, a true professor.  A tough one, with limited patience for lazy students.  If you demonstrated real technical interest and asked the right questions, he would always be willing to share his extensive knowledge and go deep in a variety of topics.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great person who will be highly missed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endParaRPr lang="en-US" sz="2000" dirty="0"/>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pPr>
                <a:defRPr/>
              </a:pPr>
              <a:t>8</a:t>
            </a:fld>
            <a:endParaRPr lang="en-US" dirty="0"/>
          </a:p>
        </p:txBody>
      </p:sp>
    </p:spTree>
    <p:extLst>
      <p:ext uri="{BB962C8B-B14F-4D97-AF65-F5344CB8AC3E}">
        <p14:creationId xmlns:p14="http://schemas.microsoft.com/office/powerpoint/2010/main" val="1697283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87362"/>
            <a:ext cx="8229600" cy="808038"/>
          </a:xfrm>
        </p:spPr>
        <p:txBody>
          <a:bodyPr/>
          <a:lstStyle/>
          <a:p>
            <a:pPr lvl="2" eaLnBrk="1" hangingPunct="1"/>
            <a:r>
              <a:rPr lang="en-US" sz="4800" dirty="0">
                <a:latin typeface="Times New Roman" panose="02020603050405020304" pitchFamily="18" charset="0"/>
                <a:cs typeface="Times New Roman" panose="02020603050405020304" pitchFamily="18" charset="0"/>
              </a:rPr>
              <a:t>In Memoriam: Walter </a:t>
            </a:r>
            <a:r>
              <a:rPr lang="en-US" sz="4800" dirty="0" err="1" smtClean="0">
                <a:latin typeface="Times New Roman" panose="02020603050405020304" pitchFamily="18" charset="0"/>
                <a:cs typeface="Times New Roman" panose="02020603050405020304" pitchFamily="18" charset="0"/>
              </a:rPr>
              <a:t>Seitlinger</a:t>
            </a:r>
            <a:endParaRPr lang="en-US" sz="4800" dirty="0">
              <a:latin typeface="Times New Roman" panose="02020603050405020304" pitchFamily="18" charset="0"/>
              <a:cs typeface="Times New Roman" panose="02020603050405020304" pitchFamily="18" charset="0"/>
            </a:endParaRPr>
          </a:p>
        </p:txBody>
      </p:sp>
      <p:sp>
        <p:nvSpPr>
          <p:cNvPr id="4099" name="Content Placeholder 2"/>
          <p:cNvSpPr>
            <a:spLocks noGrp="1"/>
          </p:cNvSpPr>
          <p:nvPr>
            <p:ph idx="1"/>
          </p:nvPr>
        </p:nvSpPr>
        <p:spPr>
          <a:xfrm>
            <a:off x="381000" y="1371600"/>
            <a:ext cx="8382000" cy="4800600"/>
          </a:xfrm>
        </p:spPr>
        <p:txBody>
          <a:bodyPr/>
          <a:lstStyle/>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lgn="ctr">
              <a:buNone/>
            </a:pPr>
            <a:r>
              <a:rPr lang="en-US" sz="2400" dirty="0" smtClean="0">
                <a:latin typeface="Times New Roman" panose="02020603050405020304" pitchFamily="18" charset="0"/>
                <a:cs typeface="Times New Roman" panose="02020603050405020304" pitchFamily="18" charset="0"/>
              </a:rPr>
              <a:t>Born </a:t>
            </a:r>
            <a:r>
              <a:rPr lang="en-US" sz="2400" dirty="0">
                <a:latin typeface="Times New Roman" panose="02020603050405020304" pitchFamily="18" charset="0"/>
                <a:cs typeface="Times New Roman" panose="02020603050405020304" pitchFamily="18" charset="0"/>
              </a:rPr>
              <a:t>Jan 1947, died March 2019 after a brief illness.</a:t>
            </a:r>
          </a:p>
          <a:p>
            <a:pPr marL="0" indent="0">
              <a:buNone/>
            </a:pPr>
            <a:endParaRPr lang="en-US" sz="1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DBC7085F-A741-48DB-A9ED-0DAD3944AAF1}" type="slidenum">
              <a:rPr lang="en-US" smtClean="0">
                <a:solidFill>
                  <a:prstClr val="black">
                    <a:tint val="75000"/>
                  </a:prstClr>
                </a:solidFill>
              </a:rPr>
              <a:pPr>
                <a:defRPr/>
              </a:pPr>
              <a:t>9</a:t>
            </a:fld>
            <a:endParaRPr lang="en-US" dirty="0">
              <a:solidFill>
                <a:prstClr val="black">
                  <a:tint val="75000"/>
                </a:prstClr>
              </a:solidFill>
            </a:endParaRPr>
          </a:p>
        </p:txBody>
      </p:sp>
      <p:pic>
        <p:nvPicPr>
          <p:cNvPr id="5" name="Picture 4" descr="C:\Users\Steve\Documents\IEEE\Awards\Spring 2019 Anaheim\Walter Seitlinger 1947-2019.png"/>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371600"/>
            <a:ext cx="2971800" cy="4038600"/>
          </a:xfrm>
          <a:prstGeom prst="rect">
            <a:avLst/>
          </a:prstGeom>
          <a:noFill/>
          <a:ln>
            <a:noFill/>
          </a:ln>
        </p:spPr>
      </p:pic>
    </p:spTree>
    <p:extLst>
      <p:ext uri="{BB962C8B-B14F-4D97-AF65-F5344CB8AC3E}">
        <p14:creationId xmlns:p14="http://schemas.microsoft.com/office/powerpoint/2010/main" val="2117346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0-IEEE-PES-Template-Office07-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2010-IEEE-PES-Template-Office07-V2</Template>
  <TotalTime>915</TotalTime>
  <Words>1209</Words>
  <Application>Microsoft Office PowerPoint</Application>
  <PresentationFormat>On-screen Show (4:3)</PresentationFormat>
  <Paragraphs>148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2010-IEEE-PES-Template-Office07-V2</vt:lpstr>
      <vt:lpstr>Transformers Committee Recognition &amp; Awards Luncheon</vt:lpstr>
      <vt:lpstr>Presentation Preview</vt:lpstr>
      <vt:lpstr>PowerPoint Presentation</vt:lpstr>
      <vt:lpstr>In Memoriam: Robert Degeneff</vt:lpstr>
      <vt:lpstr>In Memoriam: Robert Degeneff</vt:lpstr>
      <vt:lpstr>In Memoriam: John Luksich</vt:lpstr>
      <vt:lpstr>In Memoriam: John Luksich</vt:lpstr>
      <vt:lpstr>Tribute to John Luksich</vt:lpstr>
      <vt:lpstr>In Memoriam: Walter Seitlinger</vt:lpstr>
      <vt:lpstr>In Memoriam: Walter Seitlinger</vt:lpstr>
      <vt:lpstr>Tribute to Walter Seitlinger</vt:lpstr>
      <vt:lpstr>Outstanding Service Awards</vt:lpstr>
      <vt:lpstr>Outstanding Service Awards</vt:lpstr>
      <vt:lpstr>General Service Awards</vt:lpstr>
      <vt:lpstr>IEEE Fellow Recognition</vt:lpstr>
      <vt:lpstr>IEEE Fellow Recognition</vt:lpstr>
      <vt:lpstr>IEEE Fellows from Transformers Committee, since 1970</vt:lpstr>
      <vt:lpstr>IEEE Fellow Stats</vt:lpstr>
      <vt:lpstr>PowerPoint Presentation</vt:lpstr>
      <vt:lpstr>PowerPoint Presentation</vt:lpstr>
      <vt:lpstr>New Committee Members</vt:lpstr>
      <vt:lpstr>Awards for WG Completion and Publication of Document</vt:lpstr>
      <vt:lpstr>Awards Distribution Form from IEEE-SA</vt:lpstr>
      <vt:lpstr>C57.15 Standard Requirements, Terminology, Test Code for Step-Voltage Regulators (Joint IEC 60076-21) Working Group Chair – Craig Colopy</vt:lpstr>
      <vt:lpstr>PowerPoint Presentation</vt:lpstr>
    </vt:vector>
  </TitlesOfParts>
  <Company>IEEE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IEEE</dc:creator>
  <cp:lastModifiedBy>Steve</cp:lastModifiedBy>
  <cp:revision>118</cp:revision>
  <cp:lastPrinted>2019-03-18T14:07:25Z</cp:lastPrinted>
  <dcterms:created xsi:type="dcterms:W3CDTF">2010-10-12T18:25:44Z</dcterms:created>
  <dcterms:modified xsi:type="dcterms:W3CDTF">2019-03-27T04:28:08Z</dcterms:modified>
</cp:coreProperties>
</file>